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62" r:id="rId4"/>
    <p:sldId id="263" r:id="rId5"/>
    <p:sldId id="264" r:id="rId6"/>
    <p:sldId id="258" r:id="rId7"/>
    <p:sldId id="259" r:id="rId8"/>
    <p:sldId id="260" r:id="rId9"/>
    <p:sldId id="261" r:id="rId10"/>
    <p:sldId id="265" r:id="rId11"/>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B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D4F9D6-56B1-4C79-B3A8-F6D82E7D36A7}" v="1335" dt="2026-04-02T07:54:47.8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98BBC1-2F6B-4C3B-ADCB-3B7A1A15163B}" type="datetimeFigureOut">
              <a:t>4/2/2026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ADC0EA-C33C-424E-91D2-23571D5246A9}" type="slidenum">
              <a:t>‹#›</a:t>
            </a:fld>
            <a:endParaRPr lang="en-GB"/>
          </a:p>
        </p:txBody>
      </p:sp>
    </p:spTree>
    <p:extLst>
      <p:ext uri="{BB962C8B-B14F-4D97-AF65-F5344CB8AC3E}">
        <p14:creationId xmlns:p14="http://schemas.microsoft.com/office/powerpoint/2010/main" val="1980913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ROLES is a custom Minecraft world where </a:t>
            </a:r>
            <a:r>
              <a:rPr lang="en-GB" dirty="0" err="1"/>
              <a:t>playerschoose</a:t>
            </a:r>
            <a:r>
              <a:rPr lang="en-GB" dirty="0"/>
              <a:t> one of four unique roles, each with </a:t>
            </a:r>
            <a:r>
              <a:rPr lang="en-GB" dirty="0" err="1"/>
              <a:t>specificabilities</a:t>
            </a:r>
            <a:r>
              <a:rPr lang="en-GB" dirty="0"/>
              <a:t> and restrictions. These limitations mean no singleplayer can progress alone, making teamwork essential.</a:t>
            </a:r>
            <a:endParaRPr lang="en-GB" dirty="0">
              <a:ea typeface="Calibri"/>
              <a:cs typeface="Calibri"/>
            </a:endParaRPr>
          </a:p>
          <a:p>
            <a:endParaRPr lang="en-GB" dirty="0">
              <a:ea typeface="Calibri"/>
              <a:cs typeface="Calibri"/>
            </a:endParaRPr>
          </a:p>
          <a:p>
            <a:r>
              <a:rPr lang="en-GB" dirty="0"/>
              <a:t>Each role controls access to different resources </a:t>
            </a:r>
            <a:r>
              <a:rPr lang="en-GB" dirty="0" err="1"/>
              <a:t>andactions</a:t>
            </a:r>
            <a:r>
              <a:rPr lang="en-GB" dirty="0"/>
              <a:t>, so players must communicate and collaborate </a:t>
            </a:r>
            <a:r>
              <a:rPr lang="en-GB" dirty="0" err="1"/>
              <a:t>tosurvive</a:t>
            </a:r>
            <a:r>
              <a:rPr lang="en-GB" dirty="0"/>
              <a:t> and develop. The experience creates a </a:t>
            </a:r>
            <a:r>
              <a:rPr lang="en-GB" dirty="0" err="1"/>
              <a:t>structuredbut</a:t>
            </a:r>
            <a:r>
              <a:rPr lang="en-GB" dirty="0"/>
              <a:t> flexible challenge that encourages cooperation </a:t>
            </a:r>
            <a:r>
              <a:rPr lang="en-GB" dirty="0" err="1"/>
              <a:t>overindividual</a:t>
            </a:r>
            <a:r>
              <a:rPr lang="en-GB" dirty="0"/>
              <a:t> play.</a:t>
            </a:r>
            <a:endParaRPr lang="en-GB" dirty="0">
              <a:ea typeface="Calibri"/>
              <a:cs typeface="Calibri"/>
            </a:endParaRPr>
          </a:p>
          <a:p>
            <a:endParaRPr lang="en-GB"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11ADC0EA-C33C-424E-91D2-23571D5246A9}" type="slidenum">
              <a:t>3</a:t>
            </a:fld>
            <a:endParaRPr lang="en-GB"/>
          </a:p>
        </p:txBody>
      </p:sp>
    </p:spTree>
    <p:extLst>
      <p:ext uri="{BB962C8B-B14F-4D97-AF65-F5344CB8AC3E}">
        <p14:creationId xmlns:p14="http://schemas.microsoft.com/office/powerpoint/2010/main" val="3832241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ROLES system develops a range of social, cognitive, and emotional skills through gameplay.</a:t>
            </a:r>
          </a:p>
          <a:p>
            <a:r>
              <a:rPr lang="en-US"/>
              <a:t>Players build </a:t>
            </a:r>
            <a:r>
              <a:rPr lang="en-US" b="1"/>
              <a:t>teamwork and communication skills</a:t>
            </a:r>
            <a:r>
              <a:rPr lang="en-US"/>
              <a:t> by relying on each role to succeed, which reflects </a:t>
            </a:r>
            <a:r>
              <a:rPr lang="en-US" b="1"/>
              <a:t>(5) Cooperative Learning</a:t>
            </a:r>
            <a:r>
              <a:rPr lang="en-US"/>
              <a:t> and </a:t>
            </a:r>
            <a:r>
              <a:rPr lang="en-US" b="1"/>
              <a:t>(4) Social-Emotional Learning</a:t>
            </a:r>
            <a:r>
              <a:rPr lang="en-US" dirty="0"/>
              <a:t> </a:t>
            </a:r>
            <a:endParaRPr lang="en-GB" dirty="0"/>
          </a:p>
          <a:p>
            <a:r>
              <a:rPr lang="en-US" dirty="0"/>
              <a:t>They develop </a:t>
            </a:r>
            <a:r>
              <a:rPr lang="en-US" b="1" dirty="0"/>
              <a:t>strategic thinking and planning</a:t>
            </a:r>
            <a:r>
              <a:rPr lang="en-US" dirty="0"/>
              <a:t> as they decide how to use resources and </a:t>
            </a:r>
            <a:r>
              <a:rPr lang="en-US" dirty="0" err="1"/>
              <a:t>organise</a:t>
            </a:r>
            <a:r>
              <a:rPr lang="en-US" dirty="0"/>
              <a:t> roles effectively, linking to </a:t>
            </a:r>
            <a:r>
              <a:rPr lang="en-US" b="1" dirty="0"/>
              <a:t>(9) Game-Based Learning</a:t>
            </a:r>
            <a:r>
              <a:rPr lang="en-US" dirty="0"/>
              <a:t> and </a:t>
            </a:r>
            <a:r>
              <a:rPr lang="en-US" b="1" dirty="0"/>
              <a:t>(2) Guided Discovery</a:t>
            </a:r>
            <a:r>
              <a:rPr lang="en-US" dirty="0"/>
              <a:t> </a:t>
            </a:r>
            <a:endParaRPr lang="en-GB" dirty="0"/>
          </a:p>
          <a:p>
            <a:r>
              <a:rPr lang="en-US"/>
              <a:t>The system encourages </a:t>
            </a:r>
            <a:r>
              <a:rPr lang="en-US" b="1"/>
              <a:t>problem solving</a:t>
            </a:r>
            <a:r>
              <a:rPr lang="en-US"/>
              <a:t>, as players must overcome role limitations through creative solutions, supported by </a:t>
            </a:r>
            <a:r>
              <a:rPr lang="en-US" b="1"/>
              <a:t>(1) Active Participation</a:t>
            </a:r>
            <a:r>
              <a:rPr lang="en-US"/>
              <a:t> and </a:t>
            </a:r>
            <a:r>
              <a:rPr lang="en-US" b="1"/>
              <a:t>(3) Scaffolding</a:t>
            </a:r>
            <a:r>
              <a:rPr lang="en-US" dirty="0"/>
              <a:t> </a:t>
            </a:r>
            <a:endParaRPr lang="en-GB" dirty="0"/>
          </a:p>
          <a:p>
            <a:r>
              <a:rPr lang="en-US" dirty="0"/>
              <a:t>Players also improve </a:t>
            </a:r>
            <a:r>
              <a:rPr lang="en-US" b="1" dirty="0"/>
              <a:t>adaptability</a:t>
            </a:r>
            <a:r>
              <a:rPr lang="en-US" dirty="0"/>
              <a:t>, adjusting to changing situations and team needs, which connects to </a:t>
            </a:r>
            <a:r>
              <a:rPr lang="en-US" b="1" dirty="0"/>
              <a:t>(7) Cognitive-</a:t>
            </a:r>
            <a:r>
              <a:rPr lang="en-US" b="1" dirty="0" err="1"/>
              <a:t>Behavioural</a:t>
            </a:r>
            <a:r>
              <a:rPr lang="en-US" b="1" dirty="0"/>
              <a:t> Micro-Skills</a:t>
            </a:r>
            <a:r>
              <a:rPr lang="en-US" dirty="0"/>
              <a:t> </a:t>
            </a:r>
            <a:endParaRPr lang="en-GB" dirty="0"/>
          </a:p>
          <a:p>
            <a:r>
              <a:rPr lang="en-US"/>
              <a:t>Finally, the clear structure of roles builds </a:t>
            </a:r>
            <a:r>
              <a:rPr lang="en-US" b="1"/>
              <a:t>confidence and identity</a:t>
            </a:r>
            <a:r>
              <a:rPr lang="en-US"/>
              <a:t>, aligning with </a:t>
            </a:r>
            <a:r>
              <a:rPr lang="en-US" b="1"/>
              <a:t>(8) Strength-Based Approach</a:t>
            </a:r>
            <a:r>
              <a:rPr lang="en-US"/>
              <a:t>, while reflection on teamwork links to </a:t>
            </a:r>
            <a:r>
              <a:rPr lang="en-US" b="1"/>
              <a:t>(10) Reflection &amp; Integration</a:t>
            </a:r>
            <a:endParaRPr lang="en-GB"/>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11ADC0EA-C33C-424E-91D2-23571D5246A9}" type="slidenum">
              <a:t>4</a:t>
            </a:fld>
            <a:endParaRPr lang="en-GB"/>
          </a:p>
        </p:txBody>
      </p:sp>
    </p:spTree>
    <p:extLst>
      <p:ext uri="{BB962C8B-B14F-4D97-AF65-F5344CB8AC3E}">
        <p14:creationId xmlns:p14="http://schemas.microsoft.com/office/powerpoint/2010/main" val="2081714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ROLES is a custom Minecraft world where players choose one of four unique roles, each with specific abilities and restrictions. These limitations mean no single player can progress alone, making teamwork essential. Each role controls access to different resources and actions, so players must communicate and collaborate to survive and develop. The experience creates a structured but flexible challenge that encourages cooperation over individual play. </a:t>
            </a:r>
            <a:endParaRPr lang="en-US"/>
          </a:p>
        </p:txBody>
      </p:sp>
      <p:sp>
        <p:nvSpPr>
          <p:cNvPr id="4" name="Slide Number Placeholder 3"/>
          <p:cNvSpPr>
            <a:spLocks noGrp="1"/>
          </p:cNvSpPr>
          <p:nvPr>
            <p:ph type="sldNum" sz="quarter" idx="5"/>
          </p:nvPr>
        </p:nvSpPr>
        <p:spPr/>
        <p:txBody>
          <a:bodyPr/>
          <a:lstStyle/>
          <a:p>
            <a:fld id="{11ADC0EA-C33C-424E-91D2-23571D5246A9}" type="slidenum">
              <a:t>5</a:t>
            </a:fld>
            <a:endParaRPr lang="en-GB"/>
          </a:p>
        </p:txBody>
      </p:sp>
    </p:spTree>
    <p:extLst>
      <p:ext uri="{BB962C8B-B14F-4D97-AF65-F5344CB8AC3E}">
        <p14:creationId xmlns:p14="http://schemas.microsoft.com/office/powerpoint/2010/main" val="2903309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CF431-7498-152F-38FA-B96550F30D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519972-9936-B67B-3E6C-33D4CDAF1F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10807B-E398-3A1F-FD8D-1D6F63347591}"/>
              </a:ext>
            </a:extLst>
          </p:cNvPr>
          <p:cNvSpPr>
            <a:spLocks noGrp="1"/>
          </p:cNvSpPr>
          <p:nvPr>
            <p:ph type="body" idx="1"/>
          </p:nvPr>
        </p:nvSpPr>
        <p:spPr/>
        <p:txBody>
          <a:bodyPr/>
          <a:lstStyle/>
          <a:p>
            <a:r>
              <a:rPr lang="en-GB"/>
              <a:t>ROLES is a custom Minecraft world where players choose one of four unique roles, each with specific abilities and restrictions. These limitations mean no single player can progress alone, making teamwork essential. Each role controls access to different resources and actions, so players must communicate and collaborate to survive and develop. The experience creates a structured but flexible challenge that encourages cooperation over individual play. </a:t>
            </a:r>
            <a:endParaRPr lang="en-US"/>
          </a:p>
        </p:txBody>
      </p:sp>
      <p:sp>
        <p:nvSpPr>
          <p:cNvPr id="4" name="Slide Number Placeholder 3">
            <a:extLst>
              <a:ext uri="{FF2B5EF4-FFF2-40B4-BE49-F238E27FC236}">
                <a16:creationId xmlns:a16="http://schemas.microsoft.com/office/drawing/2014/main" id="{2D1826E1-544E-0854-DCAA-1258E5F14945}"/>
              </a:ext>
            </a:extLst>
          </p:cNvPr>
          <p:cNvSpPr>
            <a:spLocks noGrp="1"/>
          </p:cNvSpPr>
          <p:nvPr>
            <p:ph type="sldNum" sz="quarter" idx="5"/>
          </p:nvPr>
        </p:nvSpPr>
        <p:spPr/>
        <p:txBody>
          <a:bodyPr/>
          <a:lstStyle/>
          <a:p>
            <a:fld id="{11ADC0EA-C33C-424E-91D2-23571D5246A9}" type="slidenum">
              <a:t>10</a:t>
            </a:fld>
            <a:endParaRPr lang="en-GB"/>
          </a:p>
        </p:txBody>
      </p:sp>
    </p:spTree>
    <p:extLst>
      <p:ext uri="{BB962C8B-B14F-4D97-AF65-F5344CB8AC3E}">
        <p14:creationId xmlns:p14="http://schemas.microsoft.com/office/powerpoint/2010/main" val="819844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GB"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p:cNvSpPr>
            <a:spLocks noGrp="1"/>
          </p:cNvSpPr>
          <p:nvPr>
            <p:ph type="dt" sz="half" idx="10"/>
          </p:nvPr>
        </p:nvSpPr>
        <p:spPr/>
        <p:txBody>
          <a:bodyPr/>
          <a:lstStyle/>
          <a:p>
            <a:fld id="{846CE7D5-CF57-46EF-B807-FDD0502418D4}" type="datetimeFigureOut">
              <a:rPr lang="en-GB" smtClean="0"/>
              <a:t>02/04/2026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p:txBody>
          <a:bodyPr/>
          <a:lstStyle/>
          <a:p>
            <a:fld id="{846CE7D5-CF57-46EF-B807-FDD0502418D4}" type="datetimeFigureOut">
              <a:rPr lang="en-GB" smtClean="0"/>
              <a:t>02/04/2026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GB"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p:txBody>
          <a:bodyPr/>
          <a:lstStyle/>
          <a:p>
            <a:fld id="{846CE7D5-CF57-46EF-B807-FDD0502418D4}" type="datetimeFigureOut">
              <a:rPr lang="en-GB" smtClean="0"/>
              <a:t>02/04/2026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GB"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10"/>
          </p:nvPr>
        </p:nvSpPr>
        <p:spPr/>
        <p:txBody>
          <a:bodyPr/>
          <a:lstStyle/>
          <a:p>
            <a:fld id="{846CE7D5-CF57-46EF-B807-FDD0502418D4}" type="datetimeFigureOut">
              <a:rPr lang="en-GB" smtClean="0"/>
              <a:t>02/04/2026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GB"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GB" smtClean="0"/>
              <a:t>02/04/2026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GB"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5" name="Date Placeholder 4"/>
          <p:cNvSpPr>
            <a:spLocks noGrp="1"/>
          </p:cNvSpPr>
          <p:nvPr>
            <p:ph type="dt" sz="half" idx="10"/>
          </p:nvPr>
        </p:nvSpPr>
        <p:spPr/>
        <p:txBody>
          <a:bodyPr/>
          <a:lstStyle/>
          <a:p>
            <a:fld id="{846CE7D5-CF57-46EF-B807-FDD0502418D4}" type="datetimeFigureOut">
              <a:rPr lang="en-GB" smtClean="0"/>
              <a:t>02/04/2026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GB"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Date Placeholder 6"/>
          <p:cNvSpPr>
            <a:spLocks noGrp="1"/>
          </p:cNvSpPr>
          <p:nvPr>
            <p:ph type="dt" sz="half" idx="10"/>
          </p:nvPr>
        </p:nvSpPr>
        <p:spPr/>
        <p:txBody>
          <a:bodyPr/>
          <a:lstStyle/>
          <a:p>
            <a:fld id="{846CE7D5-CF57-46EF-B807-FDD0502418D4}" type="datetimeFigureOut">
              <a:rPr lang="en-GB" smtClean="0"/>
              <a:t>02/04/2026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GB" dirty="0"/>
          </a:p>
        </p:txBody>
      </p:sp>
      <p:sp>
        <p:nvSpPr>
          <p:cNvPr id="3" name="Date Placeholder 2"/>
          <p:cNvSpPr>
            <a:spLocks noGrp="1"/>
          </p:cNvSpPr>
          <p:nvPr>
            <p:ph type="dt" sz="half" idx="10"/>
          </p:nvPr>
        </p:nvSpPr>
        <p:spPr/>
        <p:txBody>
          <a:bodyPr/>
          <a:lstStyle/>
          <a:p>
            <a:fld id="{846CE7D5-CF57-46EF-B807-FDD0502418D4}" type="datetimeFigureOut">
              <a:rPr lang="en-GB" smtClean="0"/>
              <a:t>02/04/2026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02/04/2026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GB"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02/04/2026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GB"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02/04/2026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GB" smtClean="0"/>
              <a:t>02/04/2026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GB" smtClean="0"/>
              <a:t>‹#›</a:t>
            </a:fld>
            <a:endParaRPr lang="en-GB"/>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3.gif"/><Relationship Id="rId5" Type="http://schemas.openxmlformats.org/officeDocument/2006/relationships/image" Target="../media/image8.jpe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gif"/><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3.gif"/><Relationship Id="rId3" Type="http://schemas.openxmlformats.org/officeDocument/2006/relationships/image" Target="../media/image10.jpeg"/><Relationship Id="rId7" Type="http://schemas.openxmlformats.org/officeDocument/2006/relationships/image" Target="../media/image12.g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gif"/><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9.gif"/><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gif"/><Relationship Id="rId5" Type="http://schemas.openxmlformats.org/officeDocument/2006/relationships/image" Target="../media/image19.gif"/><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gif"/><Relationship Id="rId4" Type="http://schemas.openxmlformats.org/officeDocument/2006/relationships/image" Target="../media/image19.gif"/></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20.gif"/><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K Minecraft Wallpapers [40+]">
            <a:extLst>
              <a:ext uri="{FF2B5EF4-FFF2-40B4-BE49-F238E27FC236}">
                <a16:creationId xmlns:a16="http://schemas.microsoft.com/office/drawing/2014/main" id="{BA370D78-6489-0F55-1C2C-F2CE32CBF63B}"/>
              </a:ext>
            </a:extLst>
          </p:cNvPr>
          <p:cNvPicPr>
            <a:picLocks noChangeAspect="1"/>
          </p:cNvPicPr>
          <p:nvPr/>
        </p:nvPicPr>
        <p:blipFill>
          <a:blip r:embed="rId2"/>
          <a:stretch>
            <a:fillRect/>
          </a:stretch>
        </p:blipFill>
        <p:spPr>
          <a:xfrm>
            <a:off x="2400" y="-525"/>
            <a:ext cx="12229200" cy="6871050"/>
          </a:xfrm>
          <a:prstGeom prst="rect">
            <a:avLst/>
          </a:prstGeom>
        </p:spPr>
      </p:pic>
      <p:pic>
        <p:nvPicPr>
          <p:cNvPr id="7" name="Picture 6" descr="Minecraft Logo and symbol, meaning, history, PNG, brand">
            <a:extLst>
              <a:ext uri="{FF2B5EF4-FFF2-40B4-BE49-F238E27FC236}">
                <a16:creationId xmlns:a16="http://schemas.microsoft.com/office/drawing/2014/main" id="{7BEEDA62-994A-750B-31FE-C414734861F0}"/>
              </a:ext>
            </a:extLst>
          </p:cNvPr>
          <p:cNvPicPr>
            <a:picLocks noChangeAspect="1"/>
          </p:cNvPicPr>
          <p:nvPr/>
        </p:nvPicPr>
        <p:blipFill>
          <a:blip r:embed="rId3">
            <a:alphaModFix amt="46000"/>
          </a:blip>
          <a:stretch>
            <a:fillRect/>
          </a:stretch>
        </p:blipFill>
        <p:spPr>
          <a:xfrm>
            <a:off x="4748400" y="-525"/>
            <a:ext cx="2743200" cy="1543050"/>
          </a:xfrm>
          <a:prstGeom prst="rect">
            <a:avLst/>
          </a:prstGeom>
        </p:spPr>
      </p:pic>
      <p:pic>
        <p:nvPicPr>
          <p:cNvPr id="9" name="Picture 8">
            <a:extLst>
              <a:ext uri="{FF2B5EF4-FFF2-40B4-BE49-F238E27FC236}">
                <a16:creationId xmlns:a16="http://schemas.microsoft.com/office/drawing/2014/main" id="{878AB6E4-F02F-ABD1-2BDC-138AF0542272}"/>
              </a:ext>
            </a:extLst>
          </p:cNvPr>
          <p:cNvPicPr>
            <a:picLocks noChangeAspect="1"/>
          </p:cNvPicPr>
          <p:nvPr/>
        </p:nvPicPr>
        <p:blipFill>
          <a:blip r:embed="rId4">
            <a:alphaModFix amt="34000"/>
          </a:blip>
          <a:stretch>
            <a:fillRect/>
          </a:stretch>
        </p:blipFill>
        <p:spPr>
          <a:xfrm>
            <a:off x="5076000" y="909473"/>
            <a:ext cx="2088000" cy="809053"/>
          </a:xfrm>
          <a:prstGeom prst="rect">
            <a:avLst/>
          </a:prstGeom>
        </p:spPr>
      </p:pic>
      <p:pic>
        <p:nvPicPr>
          <p:cNvPr id="10" name="Picture 9" descr="Should the walking animation be upgraded to match the one of newest mobs,  like copper golems, wardens and camels? : r/Minecraft">
            <a:extLst>
              <a:ext uri="{FF2B5EF4-FFF2-40B4-BE49-F238E27FC236}">
                <a16:creationId xmlns:a16="http://schemas.microsoft.com/office/drawing/2014/main" id="{C4FBB7E8-A0E4-56F8-D0DF-D07C1680238C}"/>
              </a:ext>
            </a:extLst>
          </p:cNvPr>
          <p:cNvPicPr>
            <a:picLocks noChangeAspect="1"/>
          </p:cNvPicPr>
          <p:nvPr/>
        </p:nvPicPr>
        <p:blipFill>
          <a:blip r:embed="rId5"/>
          <a:stretch>
            <a:fillRect/>
          </a:stretch>
        </p:blipFill>
        <p:spPr>
          <a:xfrm flipH="1">
            <a:off x="534600" y="3128828"/>
            <a:ext cx="1719942" cy="1672772"/>
          </a:xfrm>
          <a:prstGeom prst="rect">
            <a:avLst/>
          </a:prstGeom>
        </p:spPr>
      </p:pic>
      <p:pic>
        <p:nvPicPr>
          <p:cNvPr id="11" name="Picture 10" descr="Should the walking animation be upgraded to match the one of newest mobs,  like copper golems, wardens and camels? : r/Minecraft">
            <a:extLst>
              <a:ext uri="{FF2B5EF4-FFF2-40B4-BE49-F238E27FC236}">
                <a16:creationId xmlns:a16="http://schemas.microsoft.com/office/drawing/2014/main" id="{F4739403-0459-BFFA-32BB-7691BF4B2528}"/>
              </a:ext>
            </a:extLst>
          </p:cNvPr>
          <p:cNvPicPr>
            <a:picLocks noChangeAspect="1"/>
          </p:cNvPicPr>
          <p:nvPr/>
        </p:nvPicPr>
        <p:blipFill>
          <a:blip r:embed="rId5"/>
          <a:stretch>
            <a:fillRect/>
          </a:stretch>
        </p:blipFill>
        <p:spPr>
          <a:xfrm flipH="1">
            <a:off x="9878171" y="3128827"/>
            <a:ext cx="1719942" cy="1672772"/>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C8C4F4F-C94D-65B5-6526-D2E5AA643361}"/>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CB2732B6-2E7C-B17F-FB49-A814471420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7" name="Freeform: Shape 26">
            <a:extLst>
              <a:ext uri="{FF2B5EF4-FFF2-40B4-BE49-F238E27FC236}">
                <a16:creationId xmlns:a16="http://schemas.microsoft.com/office/drawing/2014/main" id="{D6961B91-38EB-6E5B-38FC-A1BE5F172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272922"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9" name="Group 28">
            <a:extLst>
              <a:ext uri="{FF2B5EF4-FFF2-40B4-BE49-F238E27FC236}">
                <a16:creationId xmlns:a16="http://schemas.microsoft.com/office/drawing/2014/main" id="{DFCF223E-667F-0A91-3DDF-95E09BB0A0E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75188"/>
            <a:chExt cx="1562267" cy="1172973"/>
          </a:xfrm>
        </p:grpSpPr>
        <p:sp>
          <p:nvSpPr>
            <p:cNvPr id="30" name="Freeform 5">
              <a:extLst>
                <a:ext uri="{FF2B5EF4-FFF2-40B4-BE49-F238E27FC236}">
                  <a16:creationId xmlns:a16="http://schemas.microsoft.com/office/drawing/2014/main" id="{98C9D300-5F18-97BB-7A03-A58D288C07B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31" name="Freeform 5">
              <a:extLst>
                <a:ext uri="{FF2B5EF4-FFF2-40B4-BE49-F238E27FC236}">
                  <a16:creationId xmlns:a16="http://schemas.microsoft.com/office/drawing/2014/main" id="{6F1F568A-6361-6CA6-05D3-D33A082D787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3" name="Picture 2" descr="Minecraft's Long-Promised Super-Duper 4K Graphics Pack Is Canceled |  Extremetech">
            <a:extLst>
              <a:ext uri="{FF2B5EF4-FFF2-40B4-BE49-F238E27FC236}">
                <a16:creationId xmlns:a16="http://schemas.microsoft.com/office/drawing/2014/main" id="{5133B835-1760-DE94-B7F0-AC710A187605}"/>
              </a:ext>
            </a:extLst>
          </p:cNvPr>
          <p:cNvPicPr>
            <a:picLocks noChangeAspect="1"/>
          </p:cNvPicPr>
          <p:nvPr/>
        </p:nvPicPr>
        <p:blipFill>
          <a:blip r:embed="rId3"/>
          <a:srcRect r="80" b="2384"/>
          <a:stretch>
            <a:fillRect/>
          </a:stretch>
        </p:blipFill>
        <p:spPr>
          <a:xfrm>
            <a:off x="-1814" y="-452"/>
            <a:ext cx="12240268" cy="6863651"/>
          </a:xfrm>
          <a:prstGeom prst="rect">
            <a:avLst/>
          </a:prstGeom>
        </p:spPr>
      </p:pic>
      <p:pic>
        <p:nvPicPr>
          <p:cNvPr id="11" name="Picture 10" descr="A green rectangular object with a black border&#10;&#10;AI-generated content may be incorrect.">
            <a:extLst>
              <a:ext uri="{FF2B5EF4-FFF2-40B4-BE49-F238E27FC236}">
                <a16:creationId xmlns:a16="http://schemas.microsoft.com/office/drawing/2014/main" id="{339C3BFE-6FF4-327B-9483-DCDD206881EB}"/>
              </a:ext>
            </a:extLst>
          </p:cNvPr>
          <p:cNvPicPr>
            <a:picLocks noChangeAspect="1"/>
          </p:cNvPicPr>
          <p:nvPr/>
        </p:nvPicPr>
        <p:blipFill>
          <a:blip r:embed="rId4"/>
          <a:srcRect l="-75" r="53943" b="-1818"/>
          <a:stretch>
            <a:fillRect/>
          </a:stretch>
        </p:blipFill>
        <p:spPr>
          <a:xfrm>
            <a:off x="3048000" y="-2721"/>
            <a:ext cx="9198446" cy="1021543"/>
          </a:xfrm>
          <a:prstGeom prst="rect">
            <a:avLst/>
          </a:prstGeom>
        </p:spPr>
      </p:pic>
      <p:pic>
        <p:nvPicPr>
          <p:cNvPr id="10" name="Picture 9" descr="A green rectangular object with a black border&#10;&#10;AI-generated content may be incorrect.">
            <a:extLst>
              <a:ext uri="{FF2B5EF4-FFF2-40B4-BE49-F238E27FC236}">
                <a16:creationId xmlns:a16="http://schemas.microsoft.com/office/drawing/2014/main" id="{2034DF16-7FC5-1869-3C0B-33ADB8B28997}"/>
              </a:ext>
            </a:extLst>
          </p:cNvPr>
          <p:cNvPicPr>
            <a:picLocks noChangeAspect="1"/>
          </p:cNvPicPr>
          <p:nvPr/>
        </p:nvPicPr>
        <p:blipFill>
          <a:blip r:embed="rId4"/>
          <a:srcRect l="73627" r="-75" b="-4011"/>
          <a:stretch>
            <a:fillRect/>
          </a:stretch>
        </p:blipFill>
        <p:spPr>
          <a:xfrm>
            <a:off x="-1684" y="-2721"/>
            <a:ext cx="3224455" cy="1043543"/>
          </a:xfrm>
          <a:prstGeom prst="rect">
            <a:avLst/>
          </a:prstGeom>
        </p:spPr>
      </p:pic>
      <p:pic>
        <p:nvPicPr>
          <p:cNvPr id="26" name="Picture 25" descr="Strobist: On Assignment: Inside the Black Box">
            <a:extLst>
              <a:ext uri="{FF2B5EF4-FFF2-40B4-BE49-F238E27FC236}">
                <a16:creationId xmlns:a16="http://schemas.microsoft.com/office/drawing/2014/main" id="{60EBEF58-1D76-0CBB-137F-347E3961C5C8}"/>
              </a:ext>
            </a:extLst>
          </p:cNvPr>
          <p:cNvPicPr>
            <a:picLocks noChangeAspect="1"/>
          </p:cNvPicPr>
          <p:nvPr/>
        </p:nvPicPr>
        <p:blipFill>
          <a:blip r:embed="rId5">
            <a:alphaModFix amt="47000"/>
          </a:blip>
          <a:srcRect l="7221" t="4196" r="5033" b="7692"/>
          <a:stretch>
            <a:fillRect/>
          </a:stretch>
        </p:blipFill>
        <p:spPr>
          <a:xfrm>
            <a:off x="-3243" y="2632463"/>
            <a:ext cx="12233910" cy="3661034"/>
          </a:xfrm>
          <a:prstGeom prst="rect">
            <a:avLst/>
          </a:prstGeom>
        </p:spPr>
      </p:pic>
      <p:sp>
        <p:nvSpPr>
          <p:cNvPr id="24" name="TextBox 23">
            <a:extLst>
              <a:ext uri="{FF2B5EF4-FFF2-40B4-BE49-F238E27FC236}">
                <a16:creationId xmlns:a16="http://schemas.microsoft.com/office/drawing/2014/main" id="{7FAE22A1-EA8F-C761-5B59-2063D31F7715}"/>
              </a:ext>
            </a:extLst>
          </p:cNvPr>
          <p:cNvSpPr txBox="1"/>
          <p:nvPr/>
        </p:nvSpPr>
        <p:spPr>
          <a:xfrm>
            <a:off x="-1" y="2712359"/>
            <a:ext cx="10722428" cy="38199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a:latin typeface="Arial"/>
                <a:cs typeface="Arial"/>
              </a:rPr>
              <a:t>•</a:t>
            </a:r>
            <a:r>
              <a:rPr lang="en-GB" sz="3200">
                <a:solidFill>
                  <a:srgbClr val="FFFFFF"/>
                </a:solidFill>
                <a:latin typeface="Aptos"/>
                <a:cs typeface="Segoe UI"/>
              </a:rPr>
              <a:t>What went well today? </a:t>
            </a:r>
            <a:endParaRPr lang="en-US"/>
          </a:p>
          <a:p>
            <a:r>
              <a:rPr lang="en-GB" sz="3200">
                <a:latin typeface="Arial"/>
                <a:cs typeface="Arial"/>
              </a:rPr>
              <a:t>•</a:t>
            </a:r>
            <a:r>
              <a:rPr lang="en-GB" sz="3200">
                <a:solidFill>
                  <a:srgbClr val="FFFFFF"/>
                </a:solidFill>
                <a:latin typeface="Aptos"/>
                <a:cs typeface="Segoe UI"/>
              </a:rPr>
              <a:t>What did you find </a:t>
            </a:r>
            <a:r>
              <a:rPr lang="en-GB" sz="3200">
                <a:solidFill>
                  <a:srgbClr val="FFFFFF"/>
                </a:solidFill>
                <a:latin typeface="Aptos"/>
                <a:cs typeface="Arial"/>
              </a:rPr>
              <a:t>challenging? </a:t>
            </a:r>
            <a:endParaRPr lang="en-GB"/>
          </a:p>
          <a:p>
            <a:r>
              <a:rPr lang="en-GB" sz="3200">
                <a:latin typeface="Arial"/>
                <a:cs typeface="Arial"/>
              </a:rPr>
              <a:t>•</a:t>
            </a:r>
            <a:r>
              <a:rPr lang="en-GB" sz="3200">
                <a:solidFill>
                  <a:srgbClr val="FFFFFF"/>
                </a:solidFill>
                <a:latin typeface="Aptos"/>
                <a:cs typeface="Arial"/>
              </a:rPr>
              <a:t>How did you communicate with your team? </a:t>
            </a:r>
            <a:endParaRPr lang="en-GB"/>
          </a:p>
          <a:p>
            <a:r>
              <a:rPr lang="en-GB" sz="3200">
                <a:latin typeface="Arial"/>
                <a:cs typeface="Arial"/>
              </a:rPr>
              <a:t>•</a:t>
            </a:r>
            <a:r>
              <a:rPr lang="en-GB" sz="3200">
                <a:solidFill>
                  <a:srgbClr val="FFFFFF"/>
                </a:solidFill>
                <a:latin typeface="Aptos"/>
                <a:cs typeface="Arial"/>
              </a:rPr>
              <a:t>How did you help or support others? </a:t>
            </a:r>
            <a:endParaRPr lang="en-GB"/>
          </a:p>
          <a:p>
            <a:r>
              <a:rPr lang="en-GB" sz="3200">
                <a:latin typeface="Arial"/>
                <a:cs typeface="Arial"/>
              </a:rPr>
              <a:t>•</a:t>
            </a:r>
            <a:r>
              <a:rPr lang="en-GB" sz="3200">
                <a:solidFill>
                  <a:srgbClr val="FFFFFF"/>
                </a:solidFill>
                <a:latin typeface="Aptos"/>
                <a:cs typeface="Arial"/>
              </a:rPr>
              <a:t>What </a:t>
            </a:r>
            <a:r>
              <a:rPr lang="en-GB" sz="3200">
                <a:solidFill>
                  <a:srgbClr val="FFFFFF"/>
                </a:solidFill>
                <a:latin typeface="Aptos"/>
                <a:cs typeface="Segoe UI"/>
              </a:rPr>
              <a:t>could you do differently next time?</a:t>
            </a:r>
            <a:endParaRPr lang="en-GB"/>
          </a:p>
          <a:p>
            <a:r>
              <a:rPr lang="en-GB" sz="3200">
                <a:latin typeface="Arial"/>
                <a:ea typeface="Segoe UI"/>
                <a:cs typeface="Arial"/>
              </a:rPr>
              <a:t>•</a:t>
            </a:r>
            <a:r>
              <a:rPr lang="en-GB" sz="3200">
                <a:solidFill>
                  <a:srgbClr val="FFFFFF"/>
                </a:solidFill>
                <a:latin typeface="Aptos"/>
                <a:ea typeface="Segoe UI"/>
                <a:cs typeface="Segoe UI"/>
              </a:rPr>
              <a:t>Did we meet today's challenge </a:t>
            </a:r>
            <a:r>
              <a:rPr lang="en-GB" sz="3200" baseline="0">
                <a:solidFill>
                  <a:srgbClr val="FFFFFF"/>
                </a:solidFill>
                <a:latin typeface="Aptos"/>
                <a:ea typeface="Segoe UI"/>
                <a:cs typeface="Segoe UI"/>
              </a:rPr>
              <a:t>and </a:t>
            </a:r>
            <a:r>
              <a:rPr lang="en-GB" sz="3200">
                <a:solidFill>
                  <a:srgbClr val="FFFFFF"/>
                </a:solidFill>
                <a:latin typeface="Aptos"/>
                <a:ea typeface="Segoe UI"/>
                <a:cs typeface="Segoe UI"/>
              </a:rPr>
              <a:t>skills ?</a:t>
            </a:r>
            <a:endParaRPr lang="en-GB"/>
          </a:p>
          <a:p>
            <a:endParaRPr lang="en-GB" sz="3200" dirty="0">
              <a:latin typeface="Arial"/>
              <a:cs typeface="Arial"/>
            </a:endParaRPr>
          </a:p>
          <a:p>
            <a:endParaRPr lang="en-GB" sz="2000" dirty="0">
              <a:latin typeface="Arial"/>
              <a:cs typeface="Segoe UI"/>
            </a:endParaRPr>
          </a:p>
        </p:txBody>
      </p:sp>
      <p:sp>
        <p:nvSpPr>
          <p:cNvPr id="32" name="TextBox 31">
            <a:extLst>
              <a:ext uri="{FF2B5EF4-FFF2-40B4-BE49-F238E27FC236}">
                <a16:creationId xmlns:a16="http://schemas.microsoft.com/office/drawing/2014/main" id="{EFCC32A6-F07D-72C0-94D9-F9E62284FC69}"/>
              </a:ext>
            </a:extLst>
          </p:cNvPr>
          <p:cNvSpPr txBox="1"/>
          <p:nvPr/>
        </p:nvSpPr>
        <p:spPr>
          <a:xfrm>
            <a:off x="4191000" y="199570"/>
            <a:ext cx="783771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3600">
                <a:solidFill>
                  <a:schemeClr val="bg1"/>
                </a:solidFill>
                <a:latin typeface="Rockwell"/>
              </a:rPr>
              <a:t>Reflection</a:t>
            </a:r>
            <a:endParaRPr lang="en-GB" sz="3600" dirty="0">
              <a:solidFill>
                <a:schemeClr val="bg1"/>
              </a:solidFill>
              <a:latin typeface="Rockwell"/>
            </a:endParaRPr>
          </a:p>
        </p:txBody>
      </p:sp>
      <p:pic>
        <p:nvPicPr>
          <p:cNvPr id="4" name="Picture 3" descr="Dungeons:Golden Parrot – Minecraft Wiki">
            <a:extLst>
              <a:ext uri="{FF2B5EF4-FFF2-40B4-BE49-F238E27FC236}">
                <a16:creationId xmlns:a16="http://schemas.microsoft.com/office/drawing/2014/main" id="{953740F3-20B7-228D-8121-4FEA598C5A77}"/>
              </a:ext>
            </a:extLst>
          </p:cNvPr>
          <p:cNvPicPr>
            <a:picLocks noChangeAspect="1"/>
          </p:cNvPicPr>
          <p:nvPr/>
        </p:nvPicPr>
        <p:blipFill>
          <a:blip r:embed="rId6"/>
          <a:stretch>
            <a:fillRect/>
          </a:stretch>
        </p:blipFill>
        <p:spPr>
          <a:xfrm>
            <a:off x="7438571" y="1079500"/>
            <a:ext cx="1342572" cy="1324430"/>
          </a:xfrm>
          <a:prstGeom prst="rect">
            <a:avLst/>
          </a:prstGeom>
        </p:spPr>
      </p:pic>
      <p:pic>
        <p:nvPicPr>
          <p:cNvPr id="5" name="Picture 4" descr="Dungeons:Golden Parrot – Minecraft Wiki">
            <a:extLst>
              <a:ext uri="{FF2B5EF4-FFF2-40B4-BE49-F238E27FC236}">
                <a16:creationId xmlns:a16="http://schemas.microsoft.com/office/drawing/2014/main" id="{E5CF0070-0DAC-5741-40EA-AD05603EF76F}"/>
              </a:ext>
            </a:extLst>
          </p:cNvPr>
          <p:cNvPicPr>
            <a:picLocks noChangeAspect="1"/>
          </p:cNvPicPr>
          <p:nvPr/>
        </p:nvPicPr>
        <p:blipFill>
          <a:blip r:embed="rId6"/>
          <a:stretch>
            <a:fillRect/>
          </a:stretch>
        </p:blipFill>
        <p:spPr>
          <a:xfrm>
            <a:off x="5714999" y="1387928"/>
            <a:ext cx="1342572" cy="1324430"/>
          </a:xfrm>
          <a:prstGeom prst="rect">
            <a:avLst/>
          </a:prstGeom>
        </p:spPr>
      </p:pic>
    </p:spTree>
    <p:extLst>
      <p:ext uri="{BB962C8B-B14F-4D97-AF65-F5344CB8AC3E}">
        <p14:creationId xmlns:p14="http://schemas.microsoft.com/office/powerpoint/2010/main" val="1690928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13854-753B-232E-32A1-3E5F818270FF}"/>
            </a:ext>
          </a:extLst>
        </p:cNvPr>
        <p:cNvGrpSpPr/>
        <p:nvPr/>
      </p:nvGrpSpPr>
      <p:grpSpPr>
        <a:xfrm>
          <a:off x="0" y="0"/>
          <a:ext cx="0" cy="0"/>
          <a:chOff x="0" y="0"/>
          <a:chExt cx="0" cy="0"/>
        </a:xfrm>
      </p:grpSpPr>
      <p:pic>
        <p:nvPicPr>
          <p:cNvPr id="5" name="Picture 4" descr="4K Minecraft Wallpapers [40+]">
            <a:extLst>
              <a:ext uri="{FF2B5EF4-FFF2-40B4-BE49-F238E27FC236}">
                <a16:creationId xmlns:a16="http://schemas.microsoft.com/office/drawing/2014/main" id="{DE49FFA3-AB50-311D-B573-37738CA3FF39}"/>
              </a:ext>
            </a:extLst>
          </p:cNvPr>
          <p:cNvPicPr>
            <a:picLocks noChangeAspect="1"/>
          </p:cNvPicPr>
          <p:nvPr/>
        </p:nvPicPr>
        <p:blipFill>
          <a:blip r:embed="rId2"/>
          <a:srcRect l="29869" t="-84" r="30580" b="60434"/>
          <a:stretch>
            <a:fillRect/>
          </a:stretch>
        </p:blipFill>
        <p:spPr>
          <a:xfrm>
            <a:off x="6177" y="1072"/>
            <a:ext cx="12165348" cy="6879494"/>
          </a:xfrm>
          <a:prstGeom prst="rect">
            <a:avLst/>
          </a:prstGeom>
        </p:spPr>
      </p:pic>
      <p:pic>
        <p:nvPicPr>
          <p:cNvPr id="2" name="Picture 1" descr="A black and green background with words&#10;&#10;AI-generated content may be incorrect.">
            <a:extLst>
              <a:ext uri="{FF2B5EF4-FFF2-40B4-BE49-F238E27FC236}">
                <a16:creationId xmlns:a16="http://schemas.microsoft.com/office/drawing/2014/main" id="{145E8C8C-E16B-6C1A-DC67-9304964D4103}"/>
              </a:ext>
            </a:extLst>
          </p:cNvPr>
          <p:cNvPicPr>
            <a:picLocks noChangeAspect="1"/>
          </p:cNvPicPr>
          <p:nvPr/>
        </p:nvPicPr>
        <p:blipFill>
          <a:blip r:embed="rId3"/>
          <a:stretch>
            <a:fillRect/>
          </a:stretch>
        </p:blipFill>
        <p:spPr>
          <a:xfrm>
            <a:off x="-2004391" y="3616878"/>
            <a:ext cx="12192000" cy="2374070"/>
          </a:xfrm>
          <a:prstGeom prst="rect">
            <a:avLst/>
          </a:prstGeom>
        </p:spPr>
      </p:pic>
      <p:pic>
        <p:nvPicPr>
          <p:cNvPr id="3" name="Picture 2" descr="Minecraft Logo and symbol, meaning, history, PNG, brand">
            <a:extLst>
              <a:ext uri="{FF2B5EF4-FFF2-40B4-BE49-F238E27FC236}">
                <a16:creationId xmlns:a16="http://schemas.microsoft.com/office/drawing/2014/main" id="{AECEEB08-2FF9-DD84-2661-41861F40F73B}"/>
              </a:ext>
            </a:extLst>
          </p:cNvPr>
          <p:cNvPicPr>
            <a:picLocks noChangeAspect="1"/>
          </p:cNvPicPr>
          <p:nvPr/>
        </p:nvPicPr>
        <p:blipFill>
          <a:blip r:embed="rId4"/>
          <a:stretch>
            <a:fillRect/>
          </a:stretch>
        </p:blipFill>
        <p:spPr>
          <a:xfrm>
            <a:off x="1278835" y="-1384436"/>
            <a:ext cx="9626046" cy="5402744"/>
          </a:xfrm>
          <a:prstGeom prst="rect">
            <a:avLst/>
          </a:prstGeom>
        </p:spPr>
      </p:pic>
      <p:pic>
        <p:nvPicPr>
          <p:cNvPr id="6" name="Picture 5" descr="A green and black text&#10;&#10;AI-generated content may be incorrect.">
            <a:extLst>
              <a:ext uri="{FF2B5EF4-FFF2-40B4-BE49-F238E27FC236}">
                <a16:creationId xmlns:a16="http://schemas.microsoft.com/office/drawing/2014/main" id="{45714F43-B7D4-09B1-9177-F8DB8B8576D9}"/>
              </a:ext>
            </a:extLst>
          </p:cNvPr>
          <p:cNvPicPr>
            <a:picLocks noChangeAspect="1"/>
          </p:cNvPicPr>
          <p:nvPr/>
        </p:nvPicPr>
        <p:blipFill>
          <a:blip r:embed="rId5"/>
          <a:stretch>
            <a:fillRect/>
          </a:stretch>
        </p:blipFill>
        <p:spPr>
          <a:xfrm>
            <a:off x="3477456" y="1828843"/>
            <a:ext cx="5235391" cy="1993466"/>
          </a:xfrm>
          <a:prstGeom prst="rect">
            <a:avLst/>
          </a:prstGeom>
        </p:spPr>
      </p:pic>
    </p:spTree>
    <p:extLst>
      <p:ext uri="{BB962C8B-B14F-4D97-AF65-F5344CB8AC3E}">
        <p14:creationId xmlns:p14="http://schemas.microsoft.com/office/powerpoint/2010/main" val="2868813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Minecraft Ocean Wallpaper (RTX, 4K) by AlejandroKekarz on DeviantArt">
            <a:extLst>
              <a:ext uri="{FF2B5EF4-FFF2-40B4-BE49-F238E27FC236}">
                <a16:creationId xmlns:a16="http://schemas.microsoft.com/office/drawing/2014/main" id="{78D65906-F8F1-A6AC-3B26-5CE403AD0A5D}"/>
              </a:ext>
            </a:extLst>
          </p:cNvPr>
          <p:cNvPicPr>
            <a:picLocks noChangeAspect="1"/>
          </p:cNvPicPr>
          <p:nvPr/>
        </p:nvPicPr>
        <p:blipFill>
          <a:blip r:embed="rId3"/>
          <a:srcRect t="19"/>
          <a:stretch>
            <a:fillRect/>
          </a:stretch>
        </p:blipFill>
        <p:spPr>
          <a:xfrm>
            <a:off x="20" y="1282"/>
            <a:ext cx="12191980" cy="6856718"/>
          </a:xfrm>
          <a:prstGeom prst="rect">
            <a:avLst/>
          </a:prstGeom>
        </p:spPr>
      </p:pic>
      <p:pic>
        <p:nvPicPr>
          <p:cNvPr id="5" name="Picture 4" descr="A green rectangular object with a black border&#10;&#10;AI-generated content may be incorrect.">
            <a:extLst>
              <a:ext uri="{FF2B5EF4-FFF2-40B4-BE49-F238E27FC236}">
                <a16:creationId xmlns:a16="http://schemas.microsoft.com/office/drawing/2014/main" id="{56B28D33-28C4-405A-3532-57FFE2AC50D8}"/>
              </a:ext>
            </a:extLst>
          </p:cNvPr>
          <p:cNvPicPr>
            <a:picLocks noChangeAspect="1"/>
          </p:cNvPicPr>
          <p:nvPr/>
        </p:nvPicPr>
        <p:blipFill>
          <a:blip r:embed="rId4"/>
          <a:stretch>
            <a:fillRect/>
          </a:stretch>
        </p:blipFill>
        <p:spPr>
          <a:xfrm>
            <a:off x="0" y="-650"/>
            <a:ext cx="12192000" cy="1003300"/>
          </a:xfrm>
          <a:prstGeom prst="rect">
            <a:avLst/>
          </a:prstGeom>
        </p:spPr>
      </p:pic>
      <p:pic>
        <p:nvPicPr>
          <p:cNvPr id="6" name="Picture 5" descr="Strobist: On Assignment: Inside the Black Box">
            <a:extLst>
              <a:ext uri="{FF2B5EF4-FFF2-40B4-BE49-F238E27FC236}">
                <a16:creationId xmlns:a16="http://schemas.microsoft.com/office/drawing/2014/main" id="{C5A0BFA4-E317-E1B9-D821-6EF839963DB0}"/>
              </a:ext>
            </a:extLst>
          </p:cNvPr>
          <p:cNvPicPr>
            <a:picLocks noChangeAspect="1"/>
          </p:cNvPicPr>
          <p:nvPr/>
        </p:nvPicPr>
        <p:blipFill>
          <a:blip r:embed="rId5">
            <a:alphaModFix amt="47000"/>
          </a:blip>
          <a:srcRect l="7221" t="4196" r="5033" b="7692"/>
          <a:stretch>
            <a:fillRect/>
          </a:stretch>
        </p:blipFill>
        <p:spPr>
          <a:xfrm>
            <a:off x="5058612" y="1008681"/>
            <a:ext cx="6718486" cy="4577247"/>
          </a:xfrm>
          <a:prstGeom prst="rect">
            <a:avLst/>
          </a:prstGeom>
        </p:spPr>
      </p:pic>
      <p:sp>
        <p:nvSpPr>
          <p:cNvPr id="8" name="TextBox 7">
            <a:extLst>
              <a:ext uri="{FF2B5EF4-FFF2-40B4-BE49-F238E27FC236}">
                <a16:creationId xmlns:a16="http://schemas.microsoft.com/office/drawing/2014/main" id="{320C0353-1F8E-CEF0-20A3-45D77353C60C}"/>
              </a:ext>
            </a:extLst>
          </p:cNvPr>
          <p:cNvSpPr txBox="1"/>
          <p:nvPr/>
        </p:nvSpPr>
        <p:spPr>
          <a:xfrm>
            <a:off x="5061856" y="1015998"/>
            <a:ext cx="6712857" cy="48320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a:solidFill>
                  <a:schemeClr val="bg1"/>
                </a:solidFill>
                <a:latin typeface="Arial"/>
                <a:ea typeface="+mn-lt"/>
                <a:cs typeface="Arial"/>
              </a:rPr>
              <a:t>ROLES is a custom Minecraft world where players choose one of four unique roles, each with specific abilities and restrictions, meaning no one can progress alone. </a:t>
            </a:r>
            <a:endParaRPr lang="en-US" sz="2800">
              <a:solidFill>
                <a:schemeClr val="bg1"/>
              </a:solidFill>
              <a:latin typeface="Arial"/>
              <a:ea typeface="+mn-lt"/>
              <a:cs typeface="Arial"/>
            </a:endParaRPr>
          </a:p>
          <a:p>
            <a:endParaRPr lang="en-GB" sz="2800" dirty="0">
              <a:solidFill>
                <a:srgbClr val="FFC000"/>
              </a:solidFill>
              <a:latin typeface="Arial"/>
              <a:ea typeface="+mn-lt"/>
              <a:cs typeface="Arial"/>
            </a:endParaRPr>
          </a:p>
          <a:p>
            <a:r>
              <a:rPr lang="en-GB" sz="2800">
                <a:solidFill>
                  <a:srgbClr val="FFC000"/>
                </a:solidFill>
                <a:latin typeface="Arial"/>
                <a:ea typeface="+mn-lt"/>
                <a:cs typeface="Arial"/>
              </a:rPr>
              <a:t>Each role controls access to different resources, so players must communicate and work together to survive and succeed.</a:t>
            </a:r>
            <a:endParaRPr lang="en-US" sz="2800">
              <a:solidFill>
                <a:srgbClr val="FFC000"/>
              </a:solidFill>
              <a:latin typeface="Arial"/>
              <a:ea typeface="+mn-lt"/>
              <a:cs typeface="Arial"/>
            </a:endParaRPr>
          </a:p>
          <a:p>
            <a:pPr algn="l"/>
            <a:endParaRPr lang="en-GB" sz="2800" dirty="0">
              <a:solidFill>
                <a:schemeClr val="bg1"/>
              </a:solidFill>
              <a:latin typeface="Arial"/>
              <a:cs typeface="Arial"/>
            </a:endParaRPr>
          </a:p>
        </p:txBody>
      </p:sp>
      <p:sp>
        <p:nvSpPr>
          <p:cNvPr id="9" name="TextBox 8">
            <a:extLst>
              <a:ext uri="{FF2B5EF4-FFF2-40B4-BE49-F238E27FC236}">
                <a16:creationId xmlns:a16="http://schemas.microsoft.com/office/drawing/2014/main" id="{97D9966F-E6F9-5F4A-70E5-503CE36E750D}"/>
              </a:ext>
            </a:extLst>
          </p:cNvPr>
          <p:cNvSpPr txBox="1"/>
          <p:nvPr/>
        </p:nvSpPr>
        <p:spPr>
          <a:xfrm>
            <a:off x="163285" y="181428"/>
            <a:ext cx="783771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a:solidFill>
                  <a:schemeClr val="bg1"/>
                </a:solidFill>
                <a:latin typeface="Rockwell"/>
                <a:ea typeface="+mn-lt"/>
                <a:cs typeface="Arial"/>
              </a:rPr>
              <a:t>What is the ROLES World?</a:t>
            </a:r>
            <a:endParaRPr lang="en-US" sz="3600">
              <a:solidFill>
                <a:schemeClr val="bg1"/>
              </a:solidFill>
              <a:latin typeface="Rockwell"/>
              <a:cs typeface="Arial"/>
            </a:endParaRPr>
          </a:p>
        </p:txBody>
      </p:sp>
      <p:pic>
        <p:nvPicPr>
          <p:cNvPr id="10" name="Picture 9" descr="Pufferfish – Minecraft Wiki">
            <a:extLst>
              <a:ext uri="{FF2B5EF4-FFF2-40B4-BE49-F238E27FC236}">
                <a16:creationId xmlns:a16="http://schemas.microsoft.com/office/drawing/2014/main" id="{4BA0F5ED-9319-0126-89C4-5D06BE0188C5}"/>
              </a:ext>
            </a:extLst>
          </p:cNvPr>
          <p:cNvPicPr>
            <a:picLocks noChangeAspect="1"/>
          </p:cNvPicPr>
          <p:nvPr/>
        </p:nvPicPr>
        <p:blipFill>
          <a:blip r:embed="rId6"/>
          <a:stretch>
            <a:fillRect/>
          </a:stretch>
        </p:blipFill>
        <p:spPr>
          <a:xfrm>
            <a:off x="2086429" y="4626429"/>
            <a:ext cx="1524000" cy="1524000"/>
          </a:xfrm>
          <a:prstGeom prst="rect">
            <a:avLst/>
          </a:prstGeom>
        </p:spPr>
      </p:pic>
    </p:spTree>
    <p:extLst>
      <p:ext uri="{BB962C8B-B14F-4D97-AF65-F5344CB8AC3E}">
        <p14:creationId xmlns:p14="http://schemas.microsoft.com/office/powerpoint/2010/main" val="4061391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33E0C98-443F-FED6-5918-AD323C0C2D76}"/>
            </a:ext>
          </a:extLst>
        </p:cNvPr>
        <p:cNvGrpSpPr/>
        <p:nvPr/>
      </p:nvGrpSpPr>
      <p:grpSpPr>
        <a:xfrm>
          <a:off x="0" y="0"/>
          <a:ext cx="0" cy="0"/>
          <a:chOff x="0" y="0"/>
          <a:chExt cx="0" cy="0"/>
        </a:xfrm>
      </p:grpSpPr>
      <p:grpSp>
        <p:nvGrpSpPr>
          <p:cNvPr id="21" name="Group 20">
            <a:extLst>
              <a:ext uri="{FF2B5EF4-FFF2-40B4-BE49-F238E27FC236}">
                <a16:creationId xmlns:a16="http://schemas.microsoft.com/office/drawing/2014/main" id="{63737881-458F-40AD-B72B-B57D267DC4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
            <a:ext cx="4581527" cy="6858002"/>
            <a:chOff x="-2" y="-1"/>
            <a:chExt cx="4581527" cy="6858002"/>
          </a:xfrm>
          <a:effectLst>
            <a:outerShdw blurRad="381000" dist="50800" algn="ctr" rotWithShape="0">
              <a:srgbClr val="000000">
                <a:alpha val="10000"/>
              </a:srgbClr>
            </a:outerShdw>
          </a:effectLst>
        </p:grpSpPr>
        <p:sp>
          <p:nvSpPr>
            <p:cNvPr id="13" name="Freeform: Shape 12">
              <a:extLst>
                <a:ext uri="{FF2B5EF4-FFF2-40B4-BE49-F238E27FC236}">
                  <a16:creationId xmlns:a16="http://schemas.microsoft.com/office/drawing/2014/main" id="{C2967126-346F-41EA-982D-63D8EBB60D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4" name="Group 13">
              <a:extLst>
                <a:ext uri="{FF2B5EF4-FFF2-40B4-BE49-F238E27FC236}">
                  <a16:creationId xmlns:a16="http://schemas.microsoft.com/office/drawing/2014/main" id="{1BCD9601-1F44-4E40-998C-1B256DAE946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15" name="Group 14">
                <a:extLst>
                  <a:ext uri="{FF2B5EF4-FFF2-40B4-BE49-F238E27FC236}">
                    <a16:creationId xmlns:a16="http://schemas.microsoft.com/office/drawing/2014/main" id="{1A1CA4E9-12FA-47EB-8471-25E8D55152C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19" name="Freeform: Shape 18">
                  <a:extLst>
                    <a:ext uri="{FF2B5EF4-FFF2-40B4-BE49-F238E27FC236}">
                      <a16:creationId xmlns:a16="http://schemas.microsoft.com/office/drawing/2014/main" id="{E13A9BF0-334C-4457-A635-9CA4877EA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Freeform: Shape 19">
                  <a:extLst>
                    <a:ext uri="{FF2B5EF4-FFF2-40B4-BE49-F238E27FC236}">
                      <a16:creationId xmlns:a16="http://schemas.microsoft.com/office/drawing/2014/main" id="{FF05821A-8598-44E4-A18C-538D5331E4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6" name="Group 15">
                <a:extLst>
                  <a:ext uri="{FF2B5EF4-FFF2-40B4-BE49-F238E27FC236}">
                    <a16:creationId xmlns:a16="http://schemas.microsoft.com/office/drawing/2014/main" id="{8A4ECC81-E17F-4F87-9A0B-398363A864A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3">
                  <a:alphaModFix amt="57000"/>
                </a:blip>
                <a:tile tx="0" ty="0" sx="100000" sy="100000" flip="none" algn="tl"/>
              </a:blipFill>
              <a:effectLst/>
            </p:grpSpPr>
            <p:sp>
              <p:nvSpPr>
                <p:cNvPr id="17" name="Freeform: Shape 16">
                  <a:extLst>
                    <a:ext uri="{FF2B5EF4-FFF2-40B4-BE49-F238E27FC236}">
                      <a16:creationId xmlns:a16="http://schemas.microsoft.com/office/drawing/2014/main" id="{1FBBD7D8-A895-40D0-A53D-DEDF495B2F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BA602493-BC70-48CF-BDBA-88A8662274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pic>
        <p:nvPicPr>
          <p:cNvPr id="3" name="Picture 2" descr="🔥 [30+] Minecraft 4k Wallpapers | WallpaperSafari">
            <a:extLst>
              <a:ext uri="{FF2B5EF4-FFF2-40B4-BE49-F238E27FC236}">
                <a16:creationId xmlns:a16="http://schemas.microsoft.com/office/drawing/2014/main" id="{742E26BF-1A59-D1F4-700C-F89E1D05CF95}"/>
              </a:ext>
            </a:extLst>
          </p:cNvPr>
          <p:cNvPicPr>
            <a:picLocks noChangeAspect="1"/>
          </p:cNvPicPr>
          <p:nvPr/>
        </p:nvPicPr>
        <p:blipFill>
          <a:blip r:embed="rId4"/>
          <a:srcRect l="-149" r="-93"/>
          <a:stretch>
            <a:fillRect/>
          </a:stretch>
        </p:blipFill>
        <p:spPr>
          <a:xfrm>
            <a:off x="-9073" y="10"/>
            <a:ext cx="12221726" cy="6857990"/>
          </a:xfrm>
          <a:custGeom>
            <a:avLst/>
            <a:gdLst/>
            <a:ahLst/>
            <a:cxnLst/>
            <a:rect l="l" t="t" r="r" b="b"/>
            <a:pathLst>
              <a:path w="12192000" h="6858000">
                <a:moveTo>
                  <a:pt x="0" y="0"/>
                </a:moveTo>
                <a:lnTo>
                  <a:pt x="12192000" y="0"/>
                </a:lnTo>
                <a:lnTo>
                  <a:pt x="12192000" y="6858000"/>
                </a:lnTo>
                <a:lnTo>
                  <a:pt x="0" y="6858000"/>
                </a:lnTo>
                <a:close/>
              </a:path>
            </a:pathLst>
          </a:custGeom>
        </p:spPr>
      </p:pic>
      <p:pic>
        <p:nvPicPr>
          <p:cNvPr id="4" name="Picture 3" descr="A green rectangular object with a black border&#10;&#10;AI-generated content may be incorrect.">
            <a:extLst>
              <a:ext uri="{FF2B5EF4-FFF2-40B4-BE49-F238E27FC236}">
                <a16:creationId xmlns:a16="http://schemas.microsoft.com/office/drawing/2014/main" id="{4975EED1-083B-273F-7214-0348E860694C}"/>
              </a:ext>
            </a:extLst>
          </p:cNvPr>
          <p:cNvPicPr>
            <a:picLocks noChangeAspect="1"/>
          </p:cNvPicPr>
          <p:nvPr/>
        </p:nvPicPr>
        <p:blipFill>
          <a:blip r:embed="rId5"/>
          <a:stretch>
            <a:fillRect/>
          </a:stretch>
        </p:blipFill>
        <p:spPr>
          <a:xfrm>
            <a:off x="0" y="-2721"/>
            <a:ext cx="12192000" cy="1003300"/>
          </a:xfrm>
          <a:prstGeom prst="rect">
            <a:avLst/>
          </a:prstGeom>
        </p:spPr>
      </p:pic>
      <p:pic>
        <p:nvPicPr>
          <p:cNvPr id="6" name="Picture 5" descr="Strobist: On Assignment: Inside the Black Box">
            <a:extLst>
              <a:ext uri="{FF2B5EF4-FFF2-40B4-BE49-F238E27FC236}">
                <a16:creationId xmlns:a16="http://schemas.microsoft.com/office/drawing/2014/main" id="{5E37D11F-3852-FFC0-C41E-0F76E9B31C94}"/>
              </a:ext>
            </a:extLst>
          </p:cNvPr>
          <p:cNvPicPr>
            <a:picLocks noChangeAspect="1"/>
          </p:cNvPicPr>
          <p:nvPr/>
        </p:nvPicPr>
        <p:blipFill>
          <a:blip r:embed="rId6">
            <a:alphaModFix amt="47000"/>
          </a:blip>
          <a:srcRect l="7221" t="4196" r="5033" b="7692"/>
          <a:stretch>
            <a:fillRect/>
          </a:stretch>
        </p:blipFill>
        <p:spPr>
          <a:xfrm>
            <a:off x="-3243" y="1308036"/>
            <a:ext cx="4895127" cy="4949180"/>
          </a:xfrm>
          <a:prstGeom prst="rect">
            <a:avLst/>
          </a:prstGeom>
        </p:spPr>
      </p:pic>
      <p:sp>
        <p:nvSpPr>
          <p:cNvPr id="9" name="TextBox 8">
            <a:extLst>
              <a:ext uri="{FF2B5EF4-FFF2-40B4-BE49-F238E27FC236}">
                <a16:creationId xmlns:a16="http://schemas.microsoft.com/office/drawing/2014/main" id="{ECC2E053-547A-A36F-CC64-B41C584D18B7}"/>
              </a:ext>
            </a:extLst>
          </p:cNvPr>
          <p:cNvSpPr txBox="1"/>
          <p:nvPr/>
        </p:nvSpPr>
        <p:spPr>
          <a:xfrm>
            <a:off x="208642" y="1315357"/>
            <a:ext cx="4463142"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a:solidFill>
                  <a:schemeClr val="bg1"/>
                </a:solidFill>
                <a:latin typeface="Arial"/>
                <a:ea typeface="+mn-lt"/>
                <a:cs typeface="Arial"/>
              </a:rPr>
              <a:t>The ROLES system builds teamwork, communication, and confidence by giving each player a clear role and purpose, encouraging them to rely on each other. </a:t>
            </a:r>
            <a:r>
              <a:rPr lang="en-GB" sz="2800">
                <a:solidFill>
                  <a:schemeClr val="accent6">
                    <a:lumMod val="40000"/>
                    <a:lumOff val="60000"/>
                  </a:schemeClr>
                </a:solidFill>
                <a:latin typeface="Arial"/>
                <a:ea typeface="+mn-lt"/>
                <a:cs typeface="Arial"/>
              </a:rPr>
              <a:t>It also develops planning, problem solving, and adaptability through shared challenges and decision-making.</a:t>
            </a:r>
            <a:endParaRPr lang="en-US" sz="2800">
              <a:solidFill>
                <a:schemeClr val="accent6">
                  <a:lumMod val="40000"/>
                  <a:lumOff val="60000"/>
                </a:schemeClr>
              </a:solidFill>
              <a:latin typeface="Arial"/>
              <a:ea typeface="+mn-lt"/>
              <a:cs typeface="Arial"/>
            </a:endParaRPr>
          </a:p>
          <a:p>
            <a:endParaRPr lang="en-GB" sz="2800" dirty="0">
              <a:solidFill>
                <a:schemeClr val="bg1"/>
              </a:solidFill>
              <a:latin typeface="Arial"/>
              <a:cs typeface="Arial"/>
            </a:endParaRPr>
          </a:p>
        </p:txBody>
      </p:sp>
      <p:sp>
        <p:nvSpPr>
          <p:cNvPr id="11" name="TextBox 10">
            <a:extLst>
              <a:ext uri="{FF2B5EF4-FFF2-40B4-BE49-F238E27FC236}">
                <a16:creationId xmlns:a16="http://schemas.microsoft.com/office/drawing/2014/main" id="{E19FC9AB-E49E-9B74-C6A1-8AB659596B59}"/>
              </a:ext>
            </a:extLst>
          </p:cNvPr>
          <p:cNvSpPr txBox="1"/>
          <p:nvPr/>
        </p:nvSpPr>
        <p:spPr>
          <a:xfrm>
            <a:off x="208643" y="172356"/>
            <a:ext cx="783771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a:solidFill>
                  <a:schemeClr val="bg1"/>
                </a:solidFill>
                <a:latin typeface="Rockwell"/>
                <a:ea typeface="+mn-lt"/>
                <a:cs typeface="Lucida Sans Unicode"/>
              </a:rPr>
              <a:t>Skills Developed</a:t>
            </a:r>
            <a:endParaRPr lang="en-US">
              <a:solidFill>
                <a:schemeClr val="bg1"/>
              </a:solidFill>
              <a:latin typeface="Rockwell"/>
              <a:cs typeface="Lucida Sans Unicode"/>
            </a:endParaRPr>
          </a:p>
        </p:txBody>
      </p:sp>
      <p:pic>
        <p:nvPicPr>
          <p:cNvPr id="22" name="Picture 21" descr="Nether Star – Minecraft Wiki">
            <a:extLst>
              <a:ext uri="{FF2B5EF4-FFF2-40B4-BE49-F238E27FC236}">
                <a16:creationId xmlns:a16="http://schemas.microsoft.com/office/drawing/2014/main" id="{7B7E9A4B-E0F3-D510-3E4E-8CECF84CEEB3}"/>
              </a:ext>
            </a:extLst>
          </p:cNvPr>
          <p:cNvPicPr>
            <a:picLocks noChangeAspect="1"/>
          </p:cNvPicPr>
          <p:nvPr/>
        </p:nvPicPr>
        <p:blipFill>
          <a:blip r:embed="rId7"/>
          <a:stretch>
            <a:fillRect/>
          </a:stretch>
        </p:blipFill>
        <p:spPr>
          <a:xfrm>
            <a:off x="3592285" y="5213351"/>
            <a:ext cx="1968501" cy="1338942"/>
          </a:xfrm>
          <a:prstGeom prst="rect">
            <a:avLst/>
          </a:prstGeom>
        </p:spPr>
      </p:pic>
      <p:pic>
        <p:nvPicPr>
          <p:cNvPr id="23" name="Picture 22" descr="Nether Star – Minecraft Wiki">
            <a:extLst>
              <a:ext uri="{FF2B5EF4-FFF2-40B4-BE49-F238E27FC236}">
                <a16:creationId xmlns:a16="http://schemas.microsoft.com/office/drawing/2014/main" id="{CB5FDC91-A7E0-2D8D-C931-1D5639B4B63F}"/>
              </a:ext>
            </a:extLst>
          </p:cNvPr>
          <p:cNvPicPr>
            <a:picLocks noChangeAspect="1"/>
          </p:cNvPicPr>
          <p:nvPr/>
        </p:nvPicPr>
        <p:blipFill>
          <a:blip r:embed="rId7"/>
          <a:stretch>
            <a:fillRect/>
          </a:stretch>
        </p:blipFill>
        <p:spPr>
          <a:xfrm>
            <a:off x="3936999" y="4496706"/>
            <a:ext cx="1279073" cy="876300"/>
          </a:xfrm>
          <a:prstGeom prst="rect">
            <a:avLst/>
          </a:prstGeom>
        </p:spPr>
      </p:pic>
      <p:pic>
        <p:nvPicPr>
          <p:cNvPr id="24" name="Picture 23" descr="Nether Star – Minecraft Wiki">
            <a:extLst>
              <a:ext uri="{FF2B5EF4-FFF2-40B4-BE49-F238E27FC236}">
                <a16:creationId xmlns:a16="http://schemas.microsoft.com/office/drawing/2014/main" id="{0083E1B4-4447-2140-BBD3-CB210ACB8F74}"/>
              </a:ext>
            </a:extLst>
          </p:cNvPr>
          <p:cNvPicPr>
            <a:picLocks noChangeAspect="1"/>
          </p:cNvPicPr>
          <p:nvPr/>
        </p:nvPicPr>
        <p:blipFill>
          <a:blip r:embed="rId7"/>
          <a:stretch>
            <a:fillRect/>
          </a:stretch>
        </p:blipFill>
        <p:spPr>
          <a:xfrm>
            <a:off x="4889498" y="5068206"/>
            <a:ext cx="861788" cy="613229"/>
          </a:xfrm>
          <a:prstGeom prst="rect">
            <a:avLst/>
          </a:prstGeom>
        </p:spPr>
      </p:pic>
      <p:pic>
        <p:nvPicPr>
          <p:cNvPr id="25" name="Picture 24" descr="Bear Walk Me Sticker - Bear walk me - Discover &amp; Share GIFs">
            <a:extLst>
              <a:ext uri="{FF2B5EF4-FFF2-40B4-BE49-F238E27FC236}">
                <a16:creationId xmlns:a16="http://schemas.microsoft.com/office/drawing/2014/main" id="{50DCB608-B8E1-5DA9-9D96-929E13075653}"/>
              </a:ext>
            </a:extLst>
          </p:cNvPr>
          <p:cNvPicPr>
            <a:picLocks noChangeAspect="1"/>
          </p:cNvPicPr>
          <p:nvPr/>
        </p:nvPicPr>
        <p:blipFill>
          <a:blip r:embed="rId8"/>
          <a:stretch>
            <a:fillRect/>
          </a:stretch>
        </p:blipFill>
        <p:spPr>
          <a:xfrm>
            <a:off x="8481784" y="3222625"/>
            <a:ext cx="1143001" cy="1192894"/>
          </a:xfrm>
          <a:prstGeom prst="rect">
            <a:avLst/>
          </a:prstGeom>
        </p:spPr>
      </p:pic>
    </p:spTree>
    <p:extLst>
      <p:ext uri="{BB962C8B-B14F-4D97-AF65-F5344CB8AC3E}">
        <p14:creationId xmlns:p14="http://schemas.microsoft.com/office/powerpoint/2010/main" val="2993607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2805C7-9349-7ADB-2863-EE89660329AB}"/>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0B761509-3B9A-49A6-A84B-C3D8681169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7" name="Freeform: Shape 26">
            <a:extLst>
              <a:ext uri="{FF2B5EF4-FFF2-40B4-BE49-F238E27FC236}">
                <a16:creationId xmlns:a16="http://schemas.microsoft.com/office/drawing/2014/main" id="{91DE43FD-EB47-414A-B0AB-169B0FFFA5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272922"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1" descr="Minecraft Landscapes 4k Wallpapers - Wallpaper Cave">
            <a:extLst>
              <a:ext uri="{FF2B5EF4-FFF2-40B4-BE49-F238E27FC236}">
                <a16:creationId xmlns:a16="http://schemas.microsoft.com/office/drawing/2014/main" id="{69CA65CC-5FBF-007C-0EB8-06FE89E5E6B9}"/>
              </a:ext>
            </a:extLst>
          </p:cNvPr>
          <p:cNvPicPr>
            <a:picLocks noChangeAspect="1"/>
          </p:cNvPicPr>
          <p:nvPr/>
        </p:nvPicPr>
        <p:blipFill>
          <a:blip r:embed="rId3"/>
          <a:srcRect r="-171" b="-4"/>
          <a:stretch>
            <a:fillRect/>
          </a:stretch>
        </p:blipFill>
        <p:spPr>
          <a:xfrm>
            <a:off x="-3367" y="-605"/>
            <a:ext cx="12246742" cy="6873426"/>
          </a:xfrm>
          <a:prstGeom prst="rect">
            <a:avLst/>
          </a:prstGeom>
        </p:spPr>
      </p:pic>
      <p:grpSp>
        <p:nvGrpSpPr>
          <p:cNvPr id="29" name="Group 28">
            <a:extLst>
              <a:ext uri="{FF2B5EF4-FFF2-40B4-BE49-F238E27FC236}">
                <a16:creationId xmlns:a16="http://schemas.microsoft.com/office/drawing/2014/main" id="{58495BCC-CE77-4CC2-952E-846F41119F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75188"/>
            <a:chExt cx="1562267" cy="1172973"/>
          </a:xfrm>
        </p:grpSpPr>
        <p:sp>
          <p:nvSpPr>
            <p:cNvPr id="30" name="Freeform 5">
              <a:extLst>
                <a:ext uri="{FF2B5EF4-FFF2-40B4-BE49-F238E27FC236}">
                  <a16:creationId xmlns:a16="http://schemas.microsoft.com/office/drawing/2014/main" id="{1B42538B-E30F-4967-A6C1-8EBA775F4D6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31" name="Freeform 5">
              <a:extLst>
                <a:ext uri="{FF2B5EF4-FFF2-40B4-BE49-F238E27FC236}">
                  <a16:creationId xmlns:a16="http://schemas.microsoft.com/office/drawing/2014/main" id="{9A6BD9AC-4DE7-4B20-8547-4E3B375C21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11" name="Picture 10" descr="A green rectangular object with a black border&#10;&#10;AI-generated content may be incorrect.">
            <a:extLst>
              <a:ext uri="{FF2B5EF4-FFF2-40B4-BE49-F238E27FC236}">
                <a16:creationId xmlns:a16="http://schemas.microsoft.com/office/drawing/2014/main" id="{973E6930-1FB1-29C6-A1DB-E7C7D836FB55}"/>
              </a:ext>
            </a:extLst>
          </p:cNvPr>
          <p:cNvPicPr>
            <a:picLocks noChangeAspect="1"/>
          </p:cNvPicPr>
          <p:nvPr/>
        </p:nvPicPr>
        <p:blipFill>
          <a:blip r:embed="rId4"/>
          <a:srcRect l="-75" r="53943" b="-1818"/>
          <a:stretch>
            <a:fillRect/>
          </a:stretch>
        </p:blipFill>
        <p:spPr>
          <a:xfrm>
            <a:off x="3048000" y="-2721"/>
            <a:ext cx="9198446" cy="1021543"/>
          </a:xfrm>
          <a:prstGeom prst="rect">
            <a:avLst/>
          </a:prstGeom>
        </p:spPr>
      </p:pic>
      <p:pic>
        <p:nvPicPr>
          <p:cNvPr id="10" name="Picture 9" descr="A green rectangular object with a black border&#10;&#10;AI-generated content may be incorrect.">
            <a:extLst>
              <a:ext uri="{FF2B5EF4-FFF2-40B4-BE49-F238E27FC236}">
                <a16:creationId xmlns:a16="http://schemas.microsoft.com/office/drawing/2014/main" id="{4003120E-DF58-CB36-F8F0-3D5B5BA38232}"/>
              </a:ext>
            </a:extLst>
          </p:cNvPr>
          <p:cNvPicPr>
            <a:picLocks noChangeAspect="1"/>
          </p:cNvPicPr>
          <p:nvPr/>
        </p:nvPicPr>
        <p:blipFill>
          <a:blip r:embed="rId4"/>
          <a:srcRect l="73627" r="-75" b="-4011"/>
          <a:stretch>
            <a:fillRect/>
          </a:stretch>
        </p:blipFill>
        <p:spPr>
          <a:xfrm>
            <a:off x="-1684" y="-2721"/>
            <a:ext cx="3224455" cy="1043543"/>
          </a:xfrm>
          <a:prstGeom prst="rect">
            <a:avLst/>
          </a:prstGeom>
        </p:spPr>
      </p:pic>
      <p:pic>
        <p:nvPicPr>
          <p:cNvPr id="22" name="Picture 21" descr="Strobist: On Assignment: Inside the Black Box">
            <a:extLst>
              <a:ext uri="{FF2B5EF4-FFF2-40B4-BE49-F238E27FC236}">
                <a16:creationId xmlns:a16="http://schemas.microsoft.com/office/drawing/2014/main" id="{5EE42D25-8EE4-A0F7-01DA-9BF5ABE7A58A}"/>
              </a:ext>
            </a:extLst>
          </p:cNvPr>
          <p:cNvPicPr>
            <a:picLocks noChangeAspect="1"/>
          </p:cNvPicPr>
          <p:nvPr/>
        </p:nvPicPr>
        <p:blipFill>
          <a:blip r:embed="rId5">
            <a:alphaModFix amt="47000"/>
          </a:blip>
          <a:srcRect l="7221" t="4196" r="5033" b="7692"/>
          <a:stretch>
            <a:fillRect/>
          </a:stretch>
        </p:blipFill>
        <p:spPr>
          <a:xfrm>
            <a:off x="7317400" y="1008679"/>
            <a:ext cx="4886056" cy="5829106"/>
          </a:xfrm>
          <a:prstGeom prst="rect">
            <a:avLst/>
          </a:prstGeom>
        </p:spPr>
      </p:pic>
      <p:sp>
        <p:nvSpPr>
          <p:cNvPr id="23" name="TextBox 22">
            <a:extLst>
              <a:ext uri="{FF2B5EF4-FFF2-40B4-BE49-F238E27FC236}">
                <a16:creationId xmlns:a16="http://schemas.microsoft.com/office/drawing/2014/main" id="{106B9034-2CE3-D897-488F-A710738EB606}"/>
              </a:ext>
            </a:extLst>
          </p:cNvPr>
          <p:cNvSpPr txBox="1"/>
          <p:nvPr/>
        </p:nvSpPr>
        <p:spPr>
          <a:xfrm>
            <a:off x="7438571" y="-635001"/>
            <a:ext cx="4590142" cy="78483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sz="2800" dirty="0">
              <a:solidFill>
                <a:schemeClr val="bg1"/>
              </a:solidFill>
              <a:latin typeface="Arial"/>
              <a:ea typeface="+mn-lt"/>
              <a:cs typeface="Arial"/>
            </a:endParaRPr>
          </a:p>
          <a:p>
            <a:endParaRPr lang="en-GB" sz="2800" dirty="0">
              <a:solidFill>
                <a:schemeClr val="bg1"/>
              </a:solidFill>
              <a:latin typeface="Arial"/>
              <a:ea typeface="+mn-lt"/>
              <a:cs typeface="Arial"/>
            </a:endParaRPr>
          </a:p>
          <a:p>
            <a:endParaRPr lang="en-GB" sz="2800" dirty="0">
              <a:solidFill>
                <a:schemeClr val="bg1"/>
              </a:solidFill>
              <a:latin typeface="Arial"/>
              <a:ea typeface="+mn-lt"/>
              <a:cs typeface="Arial"/>
            </a:endParaRPr>
          </a:p>
          <a:p>
            <a:endParaRPr lang="en-GB" sz="2800" dirty="0">
              <a:solidFill>
                <a:schemeClr val="bg1"/>
              </a:solidFill>
              <a:latin typeface="Arial"/>
              <a:ea typeface="+mn-lt"/>
              <a:cs typeface="Arial"/>
            </a:endParaRPr>
          </a:p>
          <a:p>
            <a:r>
              <a:rPr lang="en-GB" sz="2800">
                <a:solidFill>
                  <a:schemeClr val="accent5">
                    <a:lumMod val="20000"/>
                    <a:lumOff val="80000"/>
                  </a:schemeClr>
                </a:solidFill>
                <a:latin typeface="Arial"/>
                <a:ea typeface="+mn-lt"/>
                <a:cs typeface="Arial"/>
              </a:rPr>
              <a:t>The ROLES system creates challenge by limiting what each player can do, meaning no one can progress alone and teamwork becomes essential. </a:t>
            </a:r>
          </a:p>
          <a:p>
            <a:endParaRPr lang="en-GB" sz="2800" dirty="0">
              <a:solidFill>
                <a:srgbClr val="FFFFFF"/>
              </a:solidFill>
              <a:latin typeface="Arial"/>
              <a:ea typeface="+mn-lt"/>
              <a:cs typeface="Arial"/>
            </a:endParaRPr>
          </a:p>
          <a:p>
            <a:r>
              <a:rPr lang="en-GB" sz="2800">
                <a:solidFill>
                  <a:srgbClr val="00B0F0"/>
                </a:solidFill>
                <a:latin typeface="Arial"/>
                <a:ea typeface="+mn-lt"/>
                <a:cs typeface="Arial"/>
              </a:rPr>
              <a:t>As the game develops, success depends on communication, planning, and coordination rather than individual ability.</a:t>
            </a:r>
            <a:endParaRPr lang="en-US" sz="2800">
              <a:solidFill>
                <a:srgbClr val="00B0F0"/>
              </a:solidFill>
              <a:latin typeface="Arial"/>
              <a:ea typeface="+mn-lt"/>
              <a:cs typeface="Arial"/>
            </a:endParaRPr>
          </a:p>
          <a:p>
            <a:pPr algn="l"/>
            <a:endParaRPr lang="en-GB" sz="2800" dirty="0">
              <a:solidFill>
                <a:schemeClr val="bg1"/>
              </a:solidFill>
              <a:latin typeface="Arial"/>
              <a:cs typeface="Arial"/>
            </a:endParaRPr>
          </a:p>
        </p:txBody>
      </p:sp>
      <p:pic>
        <p:nvPicPr>
          <p:cNvPr id="26" name="Picture 25" descr="Strobist: On Assignment: Inside the Black Box">
            <a:extLst>
              <a:ext uri="{FF2B5EF4-FFF2-40B4-BE49-F238E27FC236}">
                <a16:creationId xmlns:a16="http://schemas.microsoft.com/office/drawing/2014/main" id="{B05B4ACC-4B8A-E239-F33A-A4BF29BA839A}"/>
              </a:ext>
            </a:extLst>
          </p:cNvPr>
          <p:cNvPicPr>
            <a:picLocks noChangeAspect="1"/>
          </p:cNvPicPr>
          <p:nvPr/>
        </p:nvPicPr>
        <p:blipFill>
          <a:blip r:embed="rId5">
            <a:alphaModFix amt="47000"/>
          </a:blip>
          <a:srcRect l="7221" t="4196" r="5033" b="7692"/>
          <a:stretch>
            <a:fillRect/>
          </a:stretch>
        </p:blipFill>
        <p:spPr>
          <a:xfrm>
            <a:off x="-3243" y="2632463"/>
            <a:ext cx="5140054" cy="3162106"/>
          </a:xfrm>
          <a:prstGeom prst="rect">
            <a:avLst/>
          </a:prstGeom>
        </p:spPr>
      </p:pic>
      <p:sp>
        <p:nvSpPr>
          <p:cNvPr id="24" name="TextBox 23">
            <a:extLst>
              <a:ext uri="{FF2B5EF4-FFF2-40B4-BE49-F238E27FC236}">
                <a16:creationId xmlns:a16="http://schemas.microsoft.com/office/drawing/2014/main" id="{D36D1285-EEC1-0992-601F-78B8C9193BA6}"/>
              </a:ext>
            </a:extLst>
          </p:cNvPr>
          <p:cNvSpPr txBox="1"/>
          <p:nvPr/>
        </p:nvSpPr>
        <p:spPr>
          <a:xfrm>
            <a:off x="0" y="2667000"/>
            <a:ext cx="5397500" cy="32932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GB" sz="2000" baseline="0">
                <a:solidFill>
                  <a:srgbClr val="FFFFFF"/>
                </a:solidFill>
                <a:latin typeface="Arial"/>
                <a:ea typeface="Segoe UI"/>
                <a:cs typeface="Segoe UI"/>
              </a:rPr>
              <a:t>Key challenges include:</a:t>
            </a:r>
            <a:r>
              <a:rPr lang="en-GB" sz="2000">
                <a:latin typeface="Arial"/>
                <a:ea typeface="Segoe UI"/>
                <a:cs typeface="Segoe UI"/>
              </a:rPr>
              <a:t>​</a:t>
            </a:r>
          </a:p>
          <a:p>
            <a:endParaRPr lang="en-GB" sz="2000" dirty="0">
              <a:solidFill>
                <a:srgbClr val="000000"/>
              </a:solidFill>
              <a:latin typeface="Segoe UI"/>
              <a:ea typeface="Arial"/>
              <a:cs typeface="Segoe UI"/>
            </a:endParaRPr>
          </a:p>
          <a:p>
            <a:pPr marL="285750" lvl="0" indent="-285750" rtl="0">
              <a:lnSpc>
                <a:spcPct val="150000"/>
              </a:lnSpc>
              <a:buFont typeface="Arial,Sans-Serif"/>
              <a:buChar char="•"/>
            </a:pPr>
            <a:r>
              <a:rPr lang="en-GB" sz="2000" baseline="0">
                <a:solidFill>
                  <a:srgbClr val="FFFFFF"/>
                </a:solidFill>
                <a:latin typeface="Arial"/>
                <a:ea typeface="Arial"/>
                <a:cs typeface="Arial"/>
              </a:rPr>
              <a:t>Limited abilities per role </a:t>
            </a:r>
            <a:r>
              <a:rPr lang="en-GB" sz="2000">
                <a:latin typeface="Arial"/>
                <a:ea typeface="Arial"/>
                <a:cs typeface="Arial"/>
              </a:rPr>
              <a:t>​</a:t>
            </a:r>
          </a:p>
          <a:p>
            <a:pPr marL="285750" lvl="0" indent="-285750" rtl="0">
              <a:lnSpc>
                <a:spcPct val="150000"/>
              </a:lnSpc>
              <a:buFont typeface="Arial,Sans-Serif"/>
              <a:buChar char="•"/>
            </a:pPr>
            <a:r>
              <a:rPr lang="en-GB" sz="2000" baseline="0">
                <a:solidFill>
                  <a:srgbClr val="FFFFFF"/>
                </a:solidFill>
                <a:latin typeface="Arial"/>
                <a:ea typeface="Arial"/>
                <a:cs typeface="Arial"/>
              </a:rPr>
              <a:t>Dependence on other players </a:t>
            </a:r>
            <a:r>
              <a:rPr lang="en-GB" sz="2000">
                <a:latin typeface="Arial"/>
                <a:ea typeface="Arial"/>
                <a:cs typeface="Arial"/>
              </a:rPr>
              <a:t>​</a:t>
            </a:r>
          </a:p>
          <a:p>
            <a:pPr marL="285750" lvl="0" indent="-285750" rtl="0">
              <a:lnSpc>
                <a:spcPct val="150000"/>
              </a:lnSpc>
              <a:buFont typeface="Arial,Sans-Serif"/>
              <a:buChar char="•"/>
            </a:pPr>
            <a:r>
              <a:rPr lang="en-GB" sz="2000" baseline="0">
                <a:solidFill>
                  <a:srgbClr val="FFFFFF"/>
                </a:solidFill>
                <a:latin typeface="Arial"/>
                <a:ea typeface="Arial"/>
                <a:cs typeface="Arial"/>
              </a:rPr>
              <a:t>Increasing need for coordination </a:t>
            </a:r>
            <a:r>
              <a:rPr lang="en-GB" sz="2000">
                <a:latin typeface="Arial"/>
                <a:ea typeface="Arial"/>
                <a:cs typeface="Arial"/>
              </a:rPr>
              <a:t>​</a:t>
            </a:r>
          </a:p>
          <a:p>
            <a:pPr marL="285750" indent="-285750">
              <a:buFont typeface="Arial,Sans-Serif"/>
              <a:buChar char="•"/>
            </a:pPr>
            <a:endParaRPr lang="en-GB" sz="2000" dirty="0">
              <a:solidFill>
                <a:srgbClr val="000000"/>
              </a:solidFill>
              <a:latin typeface="Arial"/>
              <a:ea typeface="Segoe UI"/>
              <a:cs typeface="Arial"/>
            </a:endParaRPr>
          </a:p>
          <a:p>
            <a:r>
              <a:rPr lang="en-GB" sz="2000" baseline="0">
                <a:solidFill>
                  <a:srgbClr val="FFFFFF"/>
                </a:solidFill>
                <a:latin typeface="Arial"/>
                <a:ea typeface="Segoe UI"/>
                <a:cs typeface="Segoe UI"/>
              </a:rPr>
              <a:t>This structure makes progression </a:t>
            </a:r>
            <a:r>
              <a:rPr lang="en-GB" sz="2000">
                <a:solidFill>
                  <a:srgbClr val="FFFFFF"/>
                </a:solidFill>
                <a:latin typeface="Arial"/>
                <a:ea typeface="Segoe UI"/>
                <a:cs typeface="Segoe UI"/>
              </a:rPr>
              <a:t>more meaningful</a:t>
            </a:r>
            <a:r>
              <a:rPr lang="en-GB" sz="2000" baseline="0">
                <a:solidFill>
                  <a:srgbClr val="FFFFFF"/>
                </a:solidFill>
                <a:latin typeface="Arial"/>
                <a:ea typeface="Segoe UI"/>
                <a:cs typeface="Segoe UI"/>
              </a:rPr>
              <a:t> and rewards </a:t>
            </a:r>
            <a:r>
              <a:rPr lang="en-GB" sz="2000">
                <a:solidFill>
                  <a:srgbClr val="FFFFFF"/>
                </a:solidFill>
                <a:latin typeface="Arial"/>
                <a:ea typeface="Segoe UI"/>
                <a:cs typeface="Segoe UI"/>
              </a:rPr>
              <a:t>effective teamwork</a:t>
            </a:r>
            <a:r>
              <a:rPr lang="en-GB" sz="2000" baseline="0" dirty="0">
                <a:solidFill>
                  <a:srgbClr val="FFFFFF"/>
                </a:solidFill>
                <a:latin typeface="Arial"/>
                <a:ea typeface="Segoe UI"/>
                <a:cs typeface="Segoe UI"/>
              </a:rPr>
              <a:t>.</a:t>
            </a:r>
          </a:p>
          <a:p>
            <a:pPr algn="ctr"/>
            <a:endParaRPr lang="en-GB"/>
          </a:p>
        </p:txBody>
      </p:sp>
      <p:sp>
        <p:nvSpPr>
          <p:cNvPr id="32" name="TextBox 31">
            <a:extLst>
              <a:ext uri="{FF2B5EF4-FFF2-40B4-BE49-F238E27FC236}">
                <a16:creationId xmlns:a16="http://schemas.microsoft.com/office/drawing/2014/main" id="{AE69CCF5-488F-B855-F07C-83909CB62301}"/>
              </a:ext>
            </a:extLst>
          </p:cNvPr>
          <p:cNvSpPr txBox="1"/>
          <p:nvPr/>
        </p:nvSpPr>
        <p:spPr>
          <a:xfrm>
            <a:off x="4191000" y="199570"/>
            <a:ext cx="783771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3600">
                <a:solidFill>
                  <a:schemeClr val="bg1"/>
                </a:solidFill>
                <a:latin typeface="Rockwell"/>
                <a:ea typeface="+mn-lt"/>
                <a:cs typeface="+mn-lt"/>
              </a:rPr>
              <a:t>Challenges &amp; Progression</a:t>
            </a:r>
            <a:endParaRPr lang="en-US" sz="3600">
              <a:solidFill>
                <a:schemeClr val="bg1"/>
              </a:solidFill>
              <a:latin typeface="Rockwell"/>
            </a:endParaRPr>
          </a:p>
        </p:txBody>
      </p:sp>
      <p:pic>
        <p:nvPicPr>
          <p:cNvPr id="33" name="Picture 32" descr="Should the walking animation be upgraded to match the one of newest mobs,  like copper golems, wardens and camels? : r/Minecraft">
            <a:extLst>
              <a:ext uri="{FF2B5EF4-FFF2-40B4-BE49-F238E27FC236}">
                <a16:creationId xmlns:a16="http://schemas.microsoft.com/office/drawing/2014/main" id="{0E236BBF-D934-6D92-5F6B-AC912B5E9C20}"/>
              </a:ext>
            </a:extLst>
          </p:cNvPr>
          <p:cNvPicPr>
            <a:picLocks noChangeAspect="1"/>
          </p:cNvPicPr>
          <p:nvPr/>
        </p:nvPicPr>
        <p:blipFill>
          <a:blip r:embed="rId6"/>
          <a:stretch>
            <a:fillRect/>
          </a:stretch>
        </p:blipFill>
        <p:spPr>
          <a:xfrm>
            <a:off x="5586186" y="5422900"/>
            <a:ext cx="1064987" cy="1074058"/>
          </a:xfrm>
          <a:prstGeom prst="rect">
            <a:avLst/>
          </a:prstGeom>
        </p:spPr>
      </p:pic>
      <p:pic>
        <p:nvPicPr>
          <p:cNvPr id="34" name="Picture 33" descr="Should the walking animation be upgraded to match the one of newest mobs,  like copper golems, wardens and camels? : r/Minecraft">
            <a:extLst>
              <a:ext uri="{FF2B5EF4-FFF2-40B4-BE49-F238E27FC236}">
                <a16:creationId xmlns:a16="http://schemas.microsoft.com/office/drawing/2014/main" id="{5D66396D-F374-E09B-F158-ECBACD057D0C}"/>
              </a:ext>
            </a:extLst>
          </p:cNvPr>
          <p:cNvPicPr>
            <a:picLocks noChangeAspect="1"/>
          </p:cNvPicPr>
          <p:nvPr/>
        </p:nvPicPr>
        <p:blipFill>
          <a:blip r:embed="rId6"/>
          <a:stretch>
            <a:fillRect/>
          </a:stretch>
        </p:blipFill>
        <p:spPr>
          <a:xfrm>
            <a:off x="624115" y="5958113"/>
            <a:ext cx="956130" cy="937987"/>
          </a:xfrm>
          <a:prstGeom prst="rect">
            <a:avLst/>
          </a:prstGeom>
        </p:spPr>
      </p:pic>
    </p:spTree>
    <p:extLst>
      <p:ext uri="{BB962C8B-B14F-4D97-AF65-F5344CB8AC3E}">
        <p14:creationId xmlns:p14="http://schemas.microsoft.com/office/powerpoint/2010/main" val="899560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81D8C4F-7671-A4BB-974D-2A68013EC7A6}"/>
              </a:ext>
            </a:extLst>
          </p:cNvPr>
          <p:cNvSpPr txBox="1"/>
          <p:nvPr/>
        </p:nvSpPr>
        <p:spPr>
          <a:xfrm>
            <a:off x="2478" y="6000"/>
            <a:ext cx="12184956" cy="6847434"/>
          </a:xfrm>
          <a:prstGeom prst="rect">
            <a:avLst/>
          </a:prstGeom>
          <a:solidFill>
            <a:srgbClr val="004B3F"/>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pic>
        <p:nvPicPr>
          <p:cNvPr id="7" name="Picture 6" descr="Supawit Oat - [Minecraft Wallpaper] Minecraft">
            <a:extLst>
              <a:ext uri="{FF2B5EF4-FFF2-40B4-BE49-F238E27FC236}">
                <a16:creationId xmlns:a16="http://schemas.microsoft.com/office/drawing/2014/main" id="{F6797F8F-401D-3753-C7EF-37466678B916}"/>
              </a:ext>
            </a:extLst>
          </p:cNvPr>
          <p:cNvPicPr>
            <a:picLocks noChangeAspect="1"/>
          </p:cNvPicPr>
          <p:nvPr/>
        </p:nvPicPr>
        <p:blipFill>
          <a:blip r:embed="rId2">
            <a:alphaModFix amt="66000"/>
          </a:blip>
          <a:srcRect l="36312" t="526" r="85" b="316"/>
          <a:stretch>
            <a:fillRect/>
          </a:stretch>
        </p:blipFill>
        <p:spPr>
          <a:xfrm>
            <a:off x="4494" y="143476"/>
            <a:ext cx="10406191" cy="6586262"/>
          </a:xfrm>
          <a:prstGeom prst="rect">
            <a:avLst/>
          </a:prstGeom>
        </p:spPr>
      </p:pic>
      <p:sp>
        <p:nvSpPr>
          <p:cNvPr id="8" name="TextBox 7">
            <a:extLst>
              <a:ext uri="{FF2B5EF4-FFF2-40B4-BE49-F238E27FC236}">
                <a16:creationId xmlns:a16="http://schemas.microsoft.com/office/drawing/2014/main" id="{CC06683C-69AB-F3A4-F1C5-0E96FEC1798A}"/>
              </a:ext>
            </a:extLst>
          </p:cNvPr>
          <p:cNvSpPr txBox="1"/>
          <p:nvPr/>
        </p:nvSpPr>
        <p:spPr>
          <a:xfrm>
            <a:off x="7969540" y="139816"/>
            <a:ext cx="4215465" cy="6592346"/>
          </a:xfrm>
          <a:prstGeom prst="rect">
            <a:avLst/>
          </a:prstGeom>
          <a:solidFill>
            <a:schemeClr val="tx1"/>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pic>
        <p:nvPicPr>
          <p:cNvPr id="11" name="Picture 10" descr="A video game console with a black background&#10;&#10;AI-generated content may be incorrect.">
            <a:extLst>
              <a:ext uri="{FF2B5EF4-FFF2-40B4-BE49-F238E27FC236}">
                <a16:creationId xmlns:a16="http://schemas.microsoft.com/office/drawing/2014/main" id="{246FEEE1-DD6D-369A-754E-FAB44D49F695}"/>
              </a:ext>
            </a:extLst>
          </p:cNvPr>
          <p:cNvPicPr>
            <a:picLocks noChangeAspect="1"/>
          </p:cNvPicPr>
          <p:nvPr/>
        </p:nvPicPr>
        <p:blipFill>
          <a:blip r:embed="rId3"/>
          <a:stretch>
            <a:fillRect/>
          </a:stretch>
        </p:blipFill>
        <p:spPr>
          <a:xfrm>
            <a:off x="-707470" y="3785183"/>
            <a:ext cx="4973272" cy="2797029"/>
          </a:xfrm>
          <a:prstGeom prst="rect">
            <a:avLst/>
          </a:prstGeom>
        </p:spPr>
      </p:pic>
      <p:pic>
        <p:nvPicPr>
          <p:cNvPr id="10" name="Picture 9" descr="Hoe – Minecraft Wiki">
            <a:extLst>
              <a:ext uri="{FF2B5EF4-FFF2-40B4-BE49-F238E27FC236}">
                <a16:creationId xmlns:a16="http://schemas.microsoft.com/office/drawing/2014/main" id="{1D77827E-FEFB-EC7B-FF4E-19A18408B99D}"/>
              </a:ext>
            </a:extLst>
          </p:cNvPr>
          <p:cNvPicPr>
            <a:picLocks noChangeAspect="1"/>
          </p:cNvPicPr>
          <p:nvPr/>
        </p:nvPicPr>
        <p:blipFill>
          <a:blip r:embed="rId4"/>
          <a:stretch>
            <a:fillRect/>
          </a:stretch>
        </p:blipFill>
        <p:spPr>
          <a:xfrm>
            <a:off x="363524" y="1380689"/>
            <a:ext cx="3523375" cy="3523375"/>
          </a:xfrm>
          <a:prstGeom prst="rect">
            <a:avLst/>
          </a:prstGeom>
        </p:spPr>
      </p:pic>
      <p:pic>
        <p:nvPicPr>
          <p:cNvPr id="13" name="Picture 12" descr="Axe – Minecraft Wiki">
            <a:extLst>
              <a:ext uri="{FF2B5EF4-FFF2-40B4-BE49-F238E27FC236}">
                <a16:creationId xmlns:a16="http://schemas.microsoft.com/office/drawing/2014/main" id="{8C9FAFA2-ABF9-1D11-7416-9F2E09A057AC}"/>
              </a:ext>
            </a:extLst>
          </p:cNvPr>
          <p:cNvPicPr>
            <a:picLocks noChangeAspect="1"/>
          </p:cNvPicPr>
          <p:nvPr/>
        </p:nvPicPr>
        <p:blipFill>
          <a:blip r:embed="rId5">
            <a:alphaModFix amt="46000"/>
          </a:blip>
          <a:stretch>
            <a:fillRect/>
          </a:stretch>
        </p:blipFill>
        <p:spPr>
          <a:xfrm>
            <a:off x="4788716" y="2890708"/>
            <a:ext cx="1062605" cy="1076586"/>
          </a:xfrm>
          <a:prstGeom prst="rect">
            <a:avLst/>
          </a:prstGeom>
        </p:spPr>
      </p:pic>
      <p:sp>
        <p:nvSpPr>
          <p:cNvPr id="14" name="TextBox 13">
            <a:extLst>
              <a:ext uri="{FF2B5EF4-FFF2-40B4-BE49-F238E27FC236}">
                <a16:creationId xmlns:a16="http://schemas.microsoft.com/office/drawing/2014/main" id="{6B9F5C3F-1B36-2BE5-A0F4-329EF3843543}"/>
              </a:ext>
            </a:extLst>
          </p:cNvPr>
          <p:cNvSpPr txBox="1"/>
          <p:nvPr/>
        </p:nvSpPr>
        <p:spPr>
          <a:xfrm>
            <a:off x="8179266" y="377504"/>
            <a:ext cx="3733100" cy="67403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solidFill>
                  <a:schemeClr val="accent6"/>
                </a:solidFill>
                <a:ea typeface="+mn-lt"/>
                <a:cs typeface="+mn-lt"/>
              </a:rPr>
              <a:t>FARMER</a:t>
            </a:r>
            <a:endParaRPr lang="en-GB" sz="2800" b="1" dirty="0">
              <a:solidFill>
                <a:schemeClr val="accent6"/>
              </a:solidFill>
              <a:ea typeface="+mn-lt"/>
              <a:cs typeface="+mn-lt"/>
            </a:endParaRPr>
          </a:p>
          <a:p>
            <a:endParaRPr lang="en-GB" sz="2000" dirty="0">
              <a:solidFill>
                <a:schemeClr val="bg1"/>
              </a:solidFill>
              <a:ea typeface="+mn-lt"/>
              <a:cs typeface="+mn-lt"/>
            </a:endParaRPr>
          </a:p>
          <a:p>
            <a:pPr marL="285750" indent="-285750">
              <a:buFont typeface="Arial"/>
              <a:buChar char="•"/>
            </a:pPr>
            <a:r>
              <a:rPr lang="en-GB" sz="2400">
                <a:solidFill>
                  <a:schemeClr val="bg1"/>
                </a:solidFill>
                <a:ea typeface="+mn-lt"/>
                <a:cs typeface="+mn-lt"/>
              </a:rPr>
              <a:t>Gains speed and slower hunger, allowing efficient food production </a:t>
            </a:r>
            <a:endParaRPr lang="en-GB" sz="2400" dirty="0">
              <a:solidFill>
                <a:schemeClr val="bg1"/>
              </a:solidFill>
            </a:endParaRPr>
          </a:p>
          <a:p>
            <a:pPr marL="285750" indent="-285750">
              <a:buFont typeface="Arial"/>
              <a:buChar char="•"/>
            </a:pPr>
            <a:endParaRPr lang="en-GB" sz="2400" dirty="0">
              <a:solidFill>
                <a:schemeClr val="bg1"/>
              </a:solidFill>
              <a:ea typeface="+mn-lt"/>
              <a:cs typeface="+mn-lt"/>
            </a:endParaRPr>
          </a:p>
          <a:p>
            <a:pPr marL="285750" indent="-285750">
              <a:buFont typeface="Arial"/>
              <a:buChar char="•"/>
            </a:pPr>
            <a:r>
              <a:rPr lang="en-GB" sz="2400" dirty="0">
                <a:solidFill>
                  <a:schemeClr val="bg1"/>
                </a:solidFill>
                <a:ea typeface="+mn-lt"/>
                <a:cs typeface="+mn-lt"/>
              </a:rPr>
              <a:t>Can only use hoes and shovels, </a:t>
            </a:r>
            <a:r>
              <a:rPr lang="en-GB" sz="2400">
                <a:solidFill>
                  <a:schemeClr val="bg1"/>
                </a:solidFill>
                <a:ea typeface="+mn-lt"/>
                <a:cs typeface="+mn-lt"/>
              </a:rPr>
              <a:t>limit</a:t>
            </a:r>
            <a:r>
              <a:rPr lang="en-GB" sz="2400" dirty="0">
                <a:solidFill>
                  <a:schemeClr val="bg1"/>
                </a:solidFill>
                <a:ea typeface="+mn-lt"/>
                <a:cs typeface="+mn-lt"/>
              </a:rPr>
              <a:t> mining and building ability </a:t>
            </a:r>
            <a:endParaRPr lang="en-GB" sz="2400" dirty="0">
              <a:solidFill>
                <a:schemeClr val="bg1"/>
              </a:solidFill>
            </a:endParaRPr>
          </a:p>
          <a:p>
            <a:pPr marL="285750" indent="-285750">
              <a:buFont typeface="Arial"/>
              <a:buChar char="•"/>
            </a:pPr>
            <a:endParaRPr lang="en-GB" sz="2400" dirty="0">
              <a:solidFill>
                <a:schemeClr val="bg1"/>
              </a:solidFill>
              <a:ea typeface="+mn-lt"/>
              <a:cs typeface="+mn-lt"/>
            </a:endParaRPr>
          </a:p>
          <a:p>
            <a:pPr marL="285750" indent="-285750">
              <a:buFont typeface="Arial"/>
              <a:buChar char="•"/>
            </a:pPr>
            <a:r>
              <a:rPr lang="en-GB" sz="2400">
                <a:solidFill>
                  <a:schemeClr val="bg1"/>
                </a:solidFill>
                <a:ea typeface="+mn-lt"/>
                <a:cs typeface="+mn-lt"/>
              </a:rPr>
              <a:t>Only role able to farm/grow food and use seeds and use </a:t>
            </a:r>
            <a:r>
              <a:rPr lang="en-GB" sz="2400">
                <a:solidFill>
                  <a:schemeClr val="accent1">
                    <a:lumMod val="20000"/>
                    <a:lumOff val="80000"/>
                  </a:schemeClr>
                </a:solidFill>
                <a:ea typeface="+mn-lt"/>
                <a:cs typeface="+mn-lt"/>
              </a:rPr>
              <a:t>BOW &amp; BREWING-STAND</a:t>
            </a:r>
            <a:endParaRPr lang="en-GB" sz="2400">
              <a:solidFill>
                <a:schemeClr val="accent1">
                  <a:lumMod val="20000"/>
                  <a:lumOff val="80000"/>
                </a:schemeClr>
              </a:solidFill>
            </a:endParaRPr>
          </a:p>
          <a:p>
            <a:pPr marL="285750" indent="-285750">
              <a:buFont typeface="Arial"/>
              <a:buChar char="•"/>
            </a:pPr>
            <a:r>
              <a:rPr lang="en-GB" sz="2400" dirty="0">
                <a:solidFill>
                  <a:schemeClr val="bg1"/>
                </a:solidFill>
                <a:ea typeface="+mn-lt"/>
                <a:cs typeface="+mn-lt"/>
              </a:rPr>
              <a:t>Keeps the team alive by </a:t>
            </a:r>
            <a:r>
              <a:rPr lang="en-GB" sz="2400">
                <a:solidFill>
                  <a:schemeClr val="bg1"/>
                </a:solidFill>
                <a:ea typeface="+mn-lt"/>
                <a:cs typeface="+mn-lt"/>
              </a:rPr>
              <a:t>supporting</a:t>
            </a:r>
            <a:r>
              <a:rPr lang="en-GB" sz="2400" dirty="0">
                <a:solidFill>
                  <a:schemeClr val="bg1"/>
                </a:solidFill>
                <a:ea typeface="+mn-lt"/>
                <a:cs typeface="+mn-lt"/>
              </a:rPr>
              <a:t> a stable food supply </a:t>
            </a:r>
            <a:endParaRPr lang="en-GB" sz="2400" dirty="0">
              <a:solidFill>
                <a:schemeClr val="bg1"/>
              </a:solidFill>
            </a:endParaRPr>
          </a:p>
          <a:p>
            <a:pPr algn="l"/>
            <a:endParaRPr lang="en-GB" sz="2400" dirty="0">
              <a:solidFill>
                <a:schemeClr val="bg1"/>
              </a:solidFill>
            </a:endParaRPr>
          </a:p>
        </p:txBody>
      </p:sp>
      <p:pic>
        <p:nvPicPr>
          <p:cNvPr id="15" name="Picture 14" descr="A green rectangular object with a black border&#10;&#10;AI-generated content may be incorrect.">
            <a:extLst>
              <a:ext uri="{FF2B5EF4-FFF2-40B4-BE49-F238E27FC236}">
                <a16:creationId xmlns:a16="http://schemas.microsoft.com/office/drawing/2014/main" id="{3842FA57-716C-B03C-B071-C3AEE13F194A}"/>
              </a:ext>
            </a:extLst>
          </p:cNvPr>
          <p:cNvPicPr>
            <a:picLocks noChangeAspect="1"/>
          </p:cNvPicPr>
          <p:nvPr/>
        </p:nvPicPr>
        <p:blipFill>
          <a:blip r:embed="rId6"/>
          <a:srcRect l="9843" t="-275" r="623" b="-1739"/>
          <a:stretch>
            <a:fillRect/>
          </a:stretch>
        </p:blipFill>
        <p:spPr>
          <a:xfrm>
            <a:off x="1110" y="2024"/>
            <a:ext cx="7999153" cy="752511"/>
          </a:xfrm>
          <a:prstGeom prst="rect">
            <a:avLst/>
          </a:prstGeom>
        </p:spPr>
      </p:pic>
    </p:spTree>
    <p:extLst>
      <p:ext uri="{BB962C8B-B14F-4D97-AF65-F5344CB8AC3E}">
        <p14:creationId xmlns:p14="http://schemas.microsoft.com/office/powerpoint/2010/main" val="3363584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2A065-3E6E-4441-A077-05679E39E7C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C869D56-E161-CEAA-BB3C-A3A29EDAEBEC}"/>
              </a:ext>
            </a:extLst>
          </p:cNvPr>
          <p:cNvSpPr txBox="1"/>
          <p:nvPr/>
        </p:nvSpPr>
        <p:spPr>
          <a:xfrm>
            <a:off x="2478" y="6000"/>
            <a:ext cx="12184956" cy="6847434"/>
          </a:xfrm>
          <a:prstGeom prst="rect">
            <a:avLst/>
          </a:prstGeom>
          <a:solidFill>
            <a:srgbClr val="004B3F"/>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pic>
        <p:nvPicPr>
          <p:cNvPr id="7" name="Picture 6" descr="Supawit Oat - [Minecraft Wallpaper] Minecraft">
            <a:extLst>
              <a:ext uri="{FF2B5EF4-FFF2-40B4-BE49-F238E27FC236}">
                <a16:creationId xmlns:a16="http://schemas.microsoft.com/office/drawing/2014/main" id="{B57A4E3B-8C39-E4D8-F273-0FE541A053D9}"/>
              </a:ext>
            </a:extLst>
          </p:cNvPr>
          <p:cNvPicPr>
            <a:picLocks noChangeAspect="1"/>
          </p:cNvPicPr>
          <p:nvPr/>
        </p:nvPicPr>
        <p:blipFill>
          <a:blip r:embed="rId2">
            <a:alphaModFix amt="66000"/>
          </a:blip>
          <a:srcRect l="36312" t="526" r="85" b="316"/>
          <a:stretch>
            <a:fillRect/>
          </a:stretch>
        </p:blipFill>
        <p:spPr>
          <a:xfrm>
            <a:off x="4494" y="143476"/>
            <a:ext cx="10406191" cy="6586262"/>
          </a:xfrm>
          <a:prstGeom prst="rect">
            <a:avLst/>
          </a:prstGeom>
        </p:spPr>
      </p:pic>
      <p:sp>
        <p:nvSpPr>
          <p:cNvPr id="8" name="TextBox 7">
            <a:extLst>
              <a:ext uri="{FF2B5EF4-FFF2-40B4-BE49-F238E27FC236}">
                <a16:creationId xmlns:a16="http://schemas.microsoft.com/office/drawing/2014/main" id="{FD375101-00E1-2C82-B91A-1633BE80666B}"/>
              </a:ext>
            </a:extLst>
          </p:cNvPr>
          <p:cNvSpPr txBox="1"/>
          <p:nvPr/>
        </p:nvSpPr>
        <p:spPr>
          <a:xfrm>
            <a:off x="7969540" y="139816"/>
            <a:ext cx="4215465" cy="6592346"/>
          </a:xfrm>
          <a:prstGeom prst="rect">
            <a:avLst/>
          </a:prstGeom>
          <a:solidFill>
            <a:schemeClr val="tx1"/>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pic>
        <p:nvPicPr>
          <p:cNvPr id="11" name="Picture 10" descr="A video game console with a black background&#10;&#10;AI-generated content may be incorrect.">
            <a:extLst>
              <a:ext uri="{FF2B5EF4-FFF2-40B4-BE49-F238E27FC236}">
                <a16:creationId xmlns:a16="http://schemas.microsoft.com/office/drawing/2014/main" id="{2530C4B3-E3C8-6FDD-BB0A-8BA277707D0A}"/>
              </a:ext>
            </a:extLst>
          </p:cNvPr>
          <p:cNvPicPr>
            <a:picLocks noChangeAspect="1"/>
          </p:cNvPicPr>
          <p:nvPr/>
        </p:nvPicPr>
        <p:blipFill>
          <a:blip r:embed="rId3"/>
          <a:stretch>
            <a:fillRect/>
          </a:stretch>
        </p:blipFill>
        <p:spPr>
          <a:xfrm>
            <a:off x="-707470" y="3785183"/>
            <a:ext cx="4973272" cy="2797029"/>
          </a:xfrm>
          <a:prstGeom prst="rect">
            <a:avLst/>
          </a:prstGeom>
        </p:spPr>
      </p:pic>
      <p:pic>
        <p:nvPicPr>
          <p:cNvPr id="10" name="Picture 9" descr="Hoe – Minecraft Wiki">
            <a:extLst>
              <a:ext uri="{FF2B5EF4-FFF2-40B4-BE49-F238E27FC236}">
                <a16:creationId xmlns:a16="http://schemas.microsoft.com/office/drawing/2014/main" id="{BF53D6D7-E6C1-F722-FED5-87DDCF7D6774}"/>
              </a:ext>
            </a:extLst>
          </p:cNvPr>
          <p:cNvPicPr>
            <a:picLocks noChangeAspect="1"/>
          </p:cNvPicPr>
          <p:nvPr/>
        </p:nvPicPr>
        <p:blipFill>
          <a:blip r:embed="rId4"/>
          <a:stretch>
            <a:fillRect/>
          </a:stretch>
        </p:blipFill>
        <p:spPr>
          <a:xfrm>
            <a:off x="-1929467" y="2359404"/>
            <a:ext cx="1614880" cy="1621871"/>
          </a:xfrm>
          <a:prstGeom prst="rect">
            <a:avLst/>
          </a:prstGeom>
        </p:spPr>
      </p:pic>
      <p:pic>
        <p:nvPicPr>
          <p:cNvPr id="2" name="Picture 1" descr="Axe – Minecraft Wiki">
            <a:extLst>
              <a:ext uri="{FF2B5EF4-FFF2-40B4-BE49-F238E27FC236}">
                <a16:creationId xmlns:a16="http://schemas.microsoft.com/office/drawing/2014/main" id="{329C7407-C198-0100-2358-7438C0886F0A}"/>
              </a:ext>
            </a:extLst>
          </p:cNvPr>
          <p:cNvPicPr>
            <a:picLocks noChangeAspect="1"/>
          </p:cNvPicPr>
          <p:nvPr/>
        </p:nvPicPr>
        <p:blipFill>
          <a:blip r:embed="rId5"/>
          <a:stretch>
            <a:fillRect/>
          </a:stretch>
        </p:blipFill>
        <p:spPr>
          <a:xfrm>
            <a:off x="475376" y="1275827"/>
            <a:ext cx="3467448" cy="3467448"/>
          </a:xfrm>
          <a:prstGeom prst="rect">
            <a:avLst/>
          </a:prstGeom>
        </p:spPr>
      </p:pic>
      <p:sp>
        <p:nvSpPr>
          <p:cNvPr id="5" name="TextBox 4">
            <a:extLst>
              <a:ext uri="{FF2B5EF4-FFF2-40B4-BE49-F238E27FC236}">
                <a16:creationId xmlns:a16="http://schemas.microsoft.com/office/drawing/2014/main" id="{B3E1B745-3D31-CF61-A9E6-AA6E35696467}"/>
              </a:ext>
            </a:extLst>
          </p:cNvPr>
          <p:cNvSpPr txBox="1"/>
          <p:nvPr/>
        </p:nvSpPr>
        <p:spPr>
          <a:xfrm>
            <a:off x="8179266" y="377504"/>
            <a:ext cx="3733100" cy="70480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solidFill>
                  <a:srgbClr val="FF0000"/>
                </a:solidFill>
                <a:ea typeface="+mn-lt"/>
                <a:cs typeface="+mn-lt"/>
              </a:rPr>
              <a:t>LUMBERJACK</a:t>
            </a:r>
          </a:p>
          <a:p>
            <a:pPr marL="285750" indent="-285750">
              <a:buFont typeface="Arial"/>
              <a:buChar char="•"/>
            </a:pPr>
            <a:endParaRPr lang="en-GB" sz="2000" dirty="0">
              <a:solidFill>
                <a:schemeClr val="bg1"/>
              </a:solidFill>
              <a:ea typeface="+mn-lt"/>
              <a:cs typeface="+mn-lt"/>
            </a:endParaRPr>
          </a:p>
          <a:p>
            <a:pPr>
              <a:buFont typeface="Arial"/>
              <a:buChar char="•"/>
            </a:pPr>
            <a:r>
              <a:rPr lang="en-GB" sz="2400">
                <a:solidFill>
                  <a:schemeClr val="bg1"/>
                </a:solidFill>
                <a:ea typeface="+mn-lt"/>
                <a:cs typeface="+mn-lt"/>
              </a:rPr>
              <a:t>Gains haste and speed, making wood collection fast and efficient </a:t>
            </a:r>
            <a:endParaRPr lang="en-GB" sz="2400" dirty="0">
              <a:solidFill>
                <a:schemeClr val="bg1"/>
              </a:solidFill>
              <a:ea typeface="+mn-lt"/>
              <a:cs typeface="+mn-lt"/>
            </a:endParaRPr>
          </a:p>
          <a:p>
            <a:pPr>
              <a:buFont typeface="Arial"/>
              <a:buChar char="•"/>
            </a:pPr>
            <a:endParaRPr lang="en-GB" sz="2400" dirty="0">
              <a:solidFill>
                <a:schemeClr val="bg1"/>
              </a:solidFill>
              <a:ea typeface="+mn-lt"/>
              <a:cs typeface="+mn-lt"/>
            </a:endParaRPr>
          </a:p>
          <a:p>
            <a:pPr>
              <a:buFont typeface="Arial"/>
              <a:buChar char="•"/>
            </a:pPr>
            <a:r>
              <a:rPr lang="en-GB" sz="2400">
                <a:solidFill>
                  <a:schemeClr val="bg1"/>
                </a:solidFill>
                <a:ea typeface="+mn-lt"/>
                <a:cs typeface="+mn-lt"/>
              </a:rPr>
              <a:t>Can only use axes, restricting other types of gathering </a:t>
            </a:r>
            <a:endParaRPr lang="en-GB" sz="2400" dirty="0">
              <a:solidFill>
                <a:schemeClr val="bg1"/>
              </a:solidFill>
            </a:endParaRPr>
          </a:p>
          <a:p>
            <a:pPr>
              <a:buFont typeface="Arial"/>
              <a:buChar char="•"/>
            </a:pPr>
            <a:endParaRPr lang="en-GB" sz="2400" dirty="0">
              <a:solidFill>
                <a:schemeClr val="bg1"/>
              </a:solidFill>
              <a:ea typeface="+mn-lt"/>
              <a:cs typeface="+mn-lt"/>
            </a:endParaRPr>
          </a:p>
          <a:p>
            <a:pPr>
              <a:buFont typeface="Arial"/>
              <a:buChar char="•"/>
            </a:pPr>
            <a:r>
              <a:rPr lang="en-GB" sz="2400">
                <a:solidFill>
                  <a:schemeClr val="bg1"/>
                </a:solidFill>
                <a:ea typeface="+mn-lt"/>
                <a:cs typeface="+mn-lt"/>
              </a:rPr>
              <a:t>Only role able to collect all wood types and use a </a:t>
            </a:r>
            <a:r>
              <a:rPr lang="en-GB" sz="2400">
                <a:solidFill>
                  <a:schemeClr val="accent1">
                    <a:lumMod val="20000"/>
                    <a:lumOff val="80000"/>
                  </a:schemeClr>
                </a:solidFill>
                <a:ea typeface="+mn-lt"/>
                <a:cs typeface="+mn-lt"/>
              </a:rPr>
              <a:t>SHILED</a:t>
            </a:r>
          </a:p>
          <a:p>
            <a:pPr>
              <a:buFont typeface="Arial"/>
              <a:buChar char="•"/>
            </a:pPr>
            <a:endParaRPr lang="en-GB" sz="2400" dirty="0">
              <a:solidFill>
                <a:schemeClr val="bg1"/>
              </a:solidFill>
            </a:endParaRPr>
          </a:p>
          <a:p>
            <a:pPr>
              <a:buFont typeface="Arial"/>
              <a:buChar char="•"/>
            </a:pPr>
            <a:r>
              <a:rPr lang="en-GB" sz="2400">
                <a:solidFill>
                  <a:schemeClr val="bg1"/>
                </a:solidFill>
                <a:ea typeface="+mn-lt"/>
                <a:cs typeface="+mn-lt"/>
              </a:rPr>
              <a:t>Supplies essential materials for building and crafting </a:t>
            </a:r>
            <a:endParaRPr lang="en-GB" sz="2400">
              <a:solidFill>
                <a:schemeClr val="bg1"/>
              </a:solidFill>
            </a:endParaRPr>
          </a:p>
          <a:p>
            <a:pPr marL="285750" indent="-285750">
              <a:buFont typeface="Arial"/>
              <a:buChar char="•"/>
            </a:pPr>
            <a:endParaRPr lang="en-GB" sz="2400" dirty="0">
              <a:solidFill>
                <a:schemeClr val="bg1"/>
              </a:solidFill>
            </a:endParaRPr>
          </a:p>
          <a:p>
            <a:pPr algn="l"/>
            <a:endParaRPr lang="en-GB" sz="2000" dirty="0">
              <a:solidFill>
                <a:schemeClr val="bg1"/>
              </a:solidFill>
            </a:endParaRPr>
          </a:p>
        </p:txBody>
      </p:sp>
      <p:pic>
        <p:nvPicPr>
          <p:cNvPr id="6" name="Picture 5" descr="Pickaxe – Minecraft Wiki">
            <a:extLst>
              <a:ext uri="{FF2B5EF4-FFF2-40B4-BE49-F238E27FC236}">
                <a16:creationId xmlns:a16="http://schemas.microsoft.com/office/drawing/2014/main" id="{B2B7E07D-57ED-CF00-2BD1-A7F65F454287}"/>
              </a:ext>
            </a:extLst>
          </p:cNvPr>
          <p:cNvPicPr>
            <a:picLocks noChangeAspect="1"/>
          </p:cNvPicPr>
          <p:nvPr/>
        </p:nvPicPr>
        <p:blipFill>
          <a:blip r:embed="rId6">
            <a:alphaModFix amt="54000"/>
          </a:blip>
          <a:stretch>
            <a:fillRect/>
          </a:stretch>
        </p:blipFill>
        <p:spPr>
          <a:xfrm>
            <a:off x="4746771" y="2911678"/>
            <a:ext cx="1062606" cy="1062606"/>
          </a:xfrm>
          <a:prstGeom prst="rect">
            <a:avLst/>
          </a:prstGeom>
        </p:spPr>
      </p:pic>
      <p:pic>
        <p:nvPicPr>
          <p:cNvPr id="12" name="Picture 11" descr="A green rectangular object with a black border&#10;&#10;AI-generated content may be incorrect.">
            <a:extLst>
              <a:ext uri="{FF2B5EF4-FFF2-40B4-BE49-F238E27FC236}">
                <a16:creationId xmlns:a16="http://schemas.microsoft.com/office/drawing/2014/main" id="{8694E80F-F114-BAF2-0B4D-CFE6B940351C}"/>
              </a:ext>
            </a:extLst>
          </p:cNvPr>
          <p:cNvPicPr>
            <a:picLocks noChangeAspect="1"/>
          </p:cNvPicPr>
          <p:nvPr/>
        </p:nvPicPr>
        <p:blipFill>
          <a:blip r:embed="rId7"/>
          <a:srcRect l="9843" t="-275" r="623" b="-1739"/>
          <a:stretch>
            <a:fillRect/>
          </a:stretch>
        </p:blipFill>
        <p:spPr>
          <a:xfrm>
            <a:off x="1110" y="2024"/>
            <a:ext cx="7999153" cy="752511"/>
          </a:xfrm>
          <a:prstGeom prst="rect">
            <a:avLst/>
          </a:prstGeom>
        </p:spPr>
      </p:pic>
    </p:spTree>
    <p:extLst>
      <p:ext uri="{BB962C8B-B14F-4D97-AF65-F5344CB8AC3E}">
        <p14:creationId xmlns:p14="http://schemas.microsoft.com/office/powerpoint/2010/main" val="1334471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F1E16-FA29-841F-8E13-F113D7F3C75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A904572-3E0F-AFB2-B9CF-F7DEB5767DA5}"/>
              </a:ext>
            </a:extLst>
          </p:cNvPr>
          <p:cNvSpPr txBox="1"/>
          <p:nvPr/>
        </p:nvSpPr>
        <p:spPr>
          <a:xfrm>
            <a:off x="2478" y="6000"/>
            <a:ext cx="12184956" cy="6847434"/>
          </a:xfrm>
          <a:prstGeom prst="rect">
            <a:avLst/>
          </a:prstGeom>
          <a:solidFill>
            <a:srgbClr val="004B3F"/>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pic>
        <p:nvPicPr>
          <p:cNvPr id="7" name="Picture 6" descr="Supawit Oat - [Minecraft Wallpaper] Minecraft">
            <a:extLst>
              <a:ext uri="{FF2B5EF4-FFF2-40B4-BE49-F238E27FC236}">
                <a16:creationId xmlns:a16="http://schemas.microsoft.com/office/drawing/2014/main" id="{3E08BC9C-B1A8-999E-1297-9FAF6C0CEC7F}"/>
              </a:ext>
            </a:extLst>
          </p:cNvPr>
          <p:cNvPicPr>
            <a:picLocks noChangeAspect="1"/>
          </p:cNvPicPr>
          <p:nvPr/>
        </p:nvPicPr>
        <p:blipFill>
          <a:blip r:embed="rId2">
            <a:alphaModFix amt="66000"/>
          </a:blip>
          <a:srcRect l="36312" t="526" r="85" b="316"/>
          <a:stretch>
            <a:fillRect/>
          </a:stretch>
        </p:blipFill>
        <p:spPr>
          <a:xfrm>
            <a:off x="4494" y="143476"/>
            <a:ext cx="10406191" cy="6586262"/>
          </a:xfrm>
          <a:prstGeom prst="rect">
            <a:avLst/>
          </a:prstGeom>
        </p:spPr>
      </p:pic>
      <p:sp>
        <p:nvSpPr>
          <p:cNvPr id="8" name="TextBox 7">
            <a:extLst>
              <a:ext uri="{FF2B5EF4-FFF2-40B4-BE49-F238E27FC236}">
                <a16:creationId xmlns:a16="http://schemas.microsoft.com/office/drawing/2014/main" id="{89AEFF0A-2614-7C38-71A9-3100FB49D2EE}"/>
              </a:ext>
            </a:extLst>
          </p:cNvPr>
          <p:cNvSpPr txBox="1"/>
          <p:nvPr/>
        </p:nvSpPr>
        <p:spPr>
          <a:xfrm>
            <a:off x="7969540" y="139816"/>
            <a:ext cx="4215465" cy="6592346"/>
          </a:xfrm>
          <a:prstGeom prst="rect">
            <a:avLst/>
          </a:prstGeom>
          <a:solidFill>
            <a:schemeClr val="tx1"/>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pic>
        <p:nvPicPr>
          <p:cNvPr id="11" name="Picture 10" descr="A video game console with a black background&#10;&#10;AI-generated content may be incorrect.">
            <a:extLst>
              <a:ext uri="{FF2B5EF4-FFF2-40B4-BE49-F238E27FC236}">
                <a16:creationId xmlns:a16="http://schemas.microsoft.com/office/drawing/2014/main" id="{49BD6720-1B4E-D415-85B6-9B288F082F4B}"/>
              </a:ext>
            </a:extLst>
          </p:cNvPr>
          <p:cNvPicPr>
            <a:picLocks noChangeAspect="1"/>
          </p:cNvPicPr>
          <p:nvPr/>
        </p:nvPicPr>
        <p:blipFill>
          <a:blip r:embed="rId3"/>
          <a:stretch>
            <a:fillRect/>
          </a:stretch>
        </p:blipFill>
        <p:spPr>
          <a:xfrm>
            <a:off x="-707470" y="3785183"/>
            <a:ext cx="4973272" cy="2797029"/>
          </a:xfrm>
          <a:prstGeom prst="rect">
            <a:avLst/>
          </a:prstGeom>
        </p:spPr>
      </p:pic>
      <p:pic>
        <p:nvPicPr>
          <p:cNvPr id="3" name="Picture 2" descr="Axe – Minecraft Wiki">
            <a:extLst>
              <a:ext uri="{FF2B5EF4-FFF2-40B4-BE49-F238E27FC236}">
                <a16:creationId xmlns:a16="http://schemas.microsoft.com/office/drawing/2014/main" id="{B4336E5A-6AD9-54FD-6E22-B78E4D1EC14F}"/>
              </a:ext>
            </a:extLst>
          </p:cNvPr>
          <p:cNvPicPr>
            <a:picLocks noChangeAspect="1"/>
          </p:cNvPicPr>
          <p:nvPr/>
        </p:nvPicPr>
        <p:blipFill>
          <a:blip r:embed="rId4"/>
          <a:stretch>
            <a:fillRect/>
          </a:stretch>
        </p:blipFill>
        <p:spPr>
          <a:xfrm>
            <a:off x="-2265027" y="2478249"/>
            <a:ext cx="1307283" cy="1321265"/>
          </a:xfrm>
          <a:prstGeom prst="rect">
            <a:avLst/>
          </a:prstGeom>
        </p:spPr>
      </p:pic>
      <p:sp>
        <p:nvSpPr>
          <p:cNvPr id="6" name="TextBox 5">
            <a:extLst>
              <a:ext uri="{FF2B5EF4-FFF2-40B4-BE49-F238E27FC236}">
                <a16:creationId xmlns:a16="http://schemas.microsoft.com/office/drawing/2014/main" id="{C15B6368-A43A-0795-8CCE-53543C6E7CC2}"/>
              </a:ext>
            </a:extLst>
          </p:cNvPr>
          <p:cNvSpPr txBox="1"/>
          <p:nvPr/>
        </p:nvSpPr>
        <p:spPr>
          <a:xfrm>
            <a:off x="8179266" y="377504"/>
            <a:ext cx="3733100" cy="69249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solidFill>
                  <a:schemeClr val="accent1">
                    <a:lumMod val="60000"/>
                    <a:lumOff val="40000"/>
                  </a:schemeClr>
                </a:solidFill>
                <a:ea typeface="+mn-lt"/>
                <a:cs typeface="+mn-lt"/>
              </a:rPr>
              <a:t>MINER</a:t>
            </a:r>
            <a:endParaRPr lang="en-GB" sz="2800" b="1" dirty="0">
              <a:solidFill>
                <a:schemeClr val="accent1">
                  <a:lumMod val="60000"/>
                  <a:lumOff val="40000"/>
                </a:schemeClr>
              </a:solidFill>
              <a:ea typeface="+mn-lt"/>
              <a:cs typeface="+mn-lt"/>
            </a:endParaRPr>
          </a:p>
          <a:p>
            <a:pPr marL="285750" indent="-285750">
              <a:buFont typeface="Arial"/>
              <a:buChar char="•"/>
            </a:pPr>
            <a:endParaRPr lang="en-GB" sz="2000" dirty="0">
              <a:solidFill>
                <a:schemeClr val="bg1"/>
              </a:solidFill>
              <a:ea typeface="+mn-lt"/>
              <a:cs typeface="+mn-lt"/>
            </a:endParaRPr>
          </a:p>
          <a:p>
            <a:pPr marL="285750" indent="-285750">
              <a:buFont typeface="Arial"/>
              <a:buChar char="•"/>
            </a:pPr>
            <a:endParaRPr lang="en-GB" sz="2000" dirty="0">
              <a:solidFill>
                <a:schemeClr val="bg1"/>
              </a:solidFill>
              <a:ea typeface="+mn-lt"/>
              <a:cs typeface="+mn-lt"/>
            </a:endParaRPr>
          </a:p>
          <a:p>
            <a:pPr>
              <a:buFont typeface="Arial"/>
              <a:buChar char="•"/>
            </a:pPr>
            <a:r>
              <a:rPr lang="en-GB" sz="2400">
                <a:solidFill>
                  <a:schemeClr val="bg1"/>
                </a:solidFill>
                <a:ea typeface="+mn-lt"/>
                <a:cs typeface="+mn-lt"/>
              </a:rPr>
              <a:t>Gains haste and night vision, allowing efficient underground work </a:t>
            </a:r>
            <a:endParaRPr lang="en-GB" sz="2400" dirty="0">
              <a:solidFill>
                <a:schemeClr val="bg1"/>
              </a:solidFill>
              <a:ea typeface="+mn-lt"/>
              <a:cs typeface="+mn-lt"/>
            </a:endParaRPr>
          </a:p>
          <a:p>
            <a:pPr>
              <a:buFont typeface="Arial"/>
              <a:buChar char="•"/>
            </a:pPr>
            <a:endParaRPr lang="en-GB" sz="2400" dirty="0">
              <a:solidFill>
                <a:schemeClr val="bg1"/>
              </a:solidFill>
              <a:ea typeface="+mn-lt"/>
              <a:cs typeface="+mn-lt"/>
            </a:endParaRPr>
          </a:p>
          <a:p>
            <a:pPr>
              <a:buFont typeface="Arial"/>
              <a:buChar char="•"/>
            </a:pPr>
            <a:r>
              <a:rPr lang="en-GB" sz="2400">
                <a:solidFill>
                  <a:schemeClr val="bg1"/>
                </a:solidFill>
                <a:ea typeface="+mn-lt"/>
                <a:cs typeface="+mn-lt"/>
              </a:rPr>
              <a:t>Can only use pickaxes, limiting surface and farming tasks </a:t>
            </a:r>
            <a:endParaRPr lang="en-GB" sz="2400" dirty="0">
              <a:solidFill>
                <a:schemeClr val="bg1"/>
              </a:solidFill>
            </a:endParaRPr>
          </a:p>
          <a:p>
            <a:pPr>
              <a:buFont typeface="Arial"/>
              <a:buChar char="•"/>
            </a:pPr>
            <a:endParaRPr lang="en-GB" sz="2400" dirty="0">
              <a:solidFill>
                <a:schemeClr val="bg1"/>
              </a:solidFill>
              <a:ea typeface="+mn-lt"/>
              <a:cs typeface="+mn-lt"/>
            </a:endParaRPr>
          </a:p>
          <a:p>
            <a:pPr>
              <a:buFont typeface="Arial"/>
              <a:buChar char="•"/>
            </a:pPr>
            <a:r>
              <a:rPr lang="en-GB" sz="2400">
                <a:solidFill>
                  <a:schemeClr val="bg1"/>
                </a:solidFill>
                <a:ea typeface="+mn-lt"/>
                <a:cs typeface="+mn-lt"/>
              </a:rPr>
              <a:t>Only role able to mine ores and stone &amp; use </a:t>
            </a:r>
            <a:r>
              <a:rPr lang="en-GB" sz="2400">
                <a:solidFill>
                  <a:schemeClr val="accent1">
                    <a:lumMod val="20000"/>
                    <a:lumOff val="80000"/>
                  </a:schemeClr>
                </a:solidFill>
                <a:ea typeface="+mn-lt"/>
                <a:cs typeface="+mn-lt"/>
              </a:rPr>
              <a:t>ENCHANTING-TABLE</a:t>
            </a:r>
            <a:endParaRPr lang="en-GB" sz="2400" dirty="0">
              <a:solidFill>
                <a:schemeClr val="accent1">
                  <a:lumMod val="20000"/>
                  <a:lumOff val="80000"/>
                </a:schemeClr>
              </a:solidFill>
            </a:endParaRPr>
          </a:p>
          <a:p>
            <a:pPr>
              <a:buFont typeface="Arial"/>
              <a:buChar char="•"/>
            </a:pPr>
            <a:r>
              <a:rPr lang="en-GB" sz="2400">
                <a:solidFill>
                  <a:schemeClr val="bg1"/>
                </a:solidFill>
                <a:ea typeface="+mn-lt"/>
                <a:cs typeface="+mn-lt"/>
              </a:rPr>
              <a:t>Provides critical resources for tools, gear, and progression </a:t>
            </a:r>
          </a:p>
          <a:p>
            <a:pPr>
              <a:buFont typeface="Arial"/>
              <a:buChar char="•"/>
            </a:pPr>
            <a:endParaRPr lang="en-GB" sz="2000" dirty="0">
              <a:solidFill>
                <a:schemeClr val="bg1"/>
              </a:solidFill>
            </a:endParaRPr>
          </a:p>
          <a:p>
            <a:pPr algn="l"/>
            <a:endParaRPr lang="en-GB" sz="2000" dirty="0">
              <a:solidFill>
                <a:schemeClr val="bg1"/>
              </a:solidFill>
            </a:endParaRPr>
          </a:p>
        </p:txBody>
      </p:sp>
      <p:pic>
        <p:nvPicPr>
          <p:cNvPr id="9" name="Picture 8" descr="Pickaxe – Minecraft Wiki">
            <a:extLst>
              <a:ext uri="{FF2B5EF4-FFF2-40B4-BE49-F238E27FC236}">
                <a16:creationId xmlns:a16="http://schemas.microsoft.com/office/drawing/2014/main" id="{E5DEEFA9-BE50-6008-4416-B5CC2AAF32D9}"/>
              </a:ext>
            </a:extLst>
          </p:cNvPr>
          <p:cNvPicPr>
            <a:picLocks noChangeAspect="1"/>
          </p:cNvPicPr>
          <p:nvPr/>
        </p:nvPicPr>
        <p:blipFill>
          <a:blip r:embed="rId5"/>
          <a:stretch>
            <a:fillRect/>
          </a:stretch>
        </p:blipFill>
        <p:spPr>
          <a:xfrm>
            <a:off x="538294" y="1667312"/>
            <a:ext cx="3173834" cy="3159853"/>
          </a:xfrm>
          <a:prstGeom prst="rect">
            <a:avLst/>
          </a:prstGeom>
        </p:spPr>
      </p:pic>
      <p:pic>
        <p:nvPicPr>
          <p:cNvPr id="12" name="Picture 11" descr="Crafting Table – Minecraft Wiki">
            <a:extLst>
              <a:ext uri="{FF2B5EF4-FFF2-40B4-BE49-F238E27FC236}">
                <a16:creationId xmlns:a16="http://schemas.microsoft.com/office/drawing/2014/main" id="{1602FA65-AA48-B437-89A9-A238C38F2095}"/>
              </a:ext>
            </a:extLst>
          </p:cNvPr>
          <p:cNvPicPr>
            <a:picLocks noChangeAspect="1"/>
          </p:cNvPicPr>
          <p:nvPr/>
        </p:nvPicPr>
        <p:blipFill>
          <a:blip r:embed="rId6">
            <a:alphaModFix amt="49000"/>
          </a:blip>
          <a:stretch>
            <a:fillRect/>
          </a:stretch>
        </p:blipFill>
        <p:spPr>
          <a:xfrm>
            <a:off x="5173211" y="3142376"/>
            <a:ext cx="922789" cy="936771"/>
          </a:xfrm>
          <a:prstGeom prst="rect">
            <a:avLst/>
          </a:prstGeom>
        </p:spPr>
      </p:pic>
      <p:pic>
        <p:nvPicPr>
          <p:cNvPr id="14" name="Picture 13" descr="A green rectangular object with a black border&#10;&#10;AI-generated content may be incorrect.">
            <a:extLst>
              <a:ext uri="{FF2B5EF4-FFF2-40B4-BE49-F238E27FC236}">
                <a16:creationId xmlns:a16="http://schemas.microsoft.com/office/drawing/2014/main" id="{F4A080CB-3B70-2CEE-AFF0-A119A4D76A48}"/>
              </a:ext>
            </a:extLst>
          </p:cNvPr>
          <p:cNvPicPr>
            <a:picLocks noChangeAspect="1"/>
          </p:cNvPicPr>
          <p:nvPr/>
        </p:nvPicPr>
        <p:blipFill>
          <a:blip r:embed="rId7"/>
          <a:srcRect l="9843" t="-275" r="623" b="-1739"/>
          <a:stretch>
            <a:fillRect/>
          </a:stretch>
        </p:blipFill>
        <p:spPr>
          <a:xfrm>
            <a:off x="1110" y="2024"/>
            <a:ext cx="7999153" cy="752511"/>
          </a:xfrm>
          <a:prstGeom prst="rect">
            <a:avLst/>
          </a:prstGeom>
        </p:spPr>
      </p:pic>
    </p:spTree>
    <p:extLst>
      <p:ext uri="{BB962C8B-B14F-4D97-AF65-F5344CB8AC3E}">
        <p14:creationId xmlns:p14="http://schemas.microsoft.com/office/powerpoint/2010/main" val="903103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3227F3-4040-F9C1-C084-CC81E4C9275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773840C-4340-3BC6-FD17-826221E92664}"/>
              </a:ext>
            </a:extLst>
          </p:cNvPr>
          <p:cNvSpPr txBox="1"/>
          <p:nvPr/>
        </p:nvSpPr>
        <p:spPr>
          <a:xfrm>
            <a:off x="2478" y="6000"/>
            <a:ext cx="12184956" cy="6847434"/>
          </a:xfrm>
          <a:prstGeom prst="rect">
            <a:avLst/>
          </a:prstGeom>
          <a:solidFill>
            <a:srgbClr val="004B3F"/>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pic>
        <p:nvPicPr>
          <p:cNvPr id="7" name="Picture 6" descr="Supawit Oat - [Minecraft Wallpaper] Minecraft">
            <a:extLst>
              <a:ext uri="{FF2B5EF4-FFF2-40B4-BE49-F238E27FC236}">
                <a16:creationId xmlns:a16="http://schemas.microsoft.com/office/drawing/2014/main" id="{E5DA74E4-D09B-00B8-443F-B67B42FC9565}"/>
              </a:ext>
            </a:extLst>
          </p:cNvPr>
          <p:cNvPicPr>
            <a:picLocks noChangeAspect="1"/>
          </p:cNvPicPr>
          <p:nvPr/>
        </p:nvPicPr>
        <p:blipFill>
          <a:blip r:embed="rId2">
            <a:alphaModFix amt="66000"/>
          </a:blip>
          <a:srcRect l="36312" t="526" r="85" b="316"/>
          <a:stretch>
            <a:fillRect/>
          </a:stretch>
        </p:blipFill>
        <p:spPr>
          <a:xfrm>
            <a:off x="4494" y="143476"/>
            <a:ext cx="10406191" cy="6586262"/>
          </a:xfrm>
          <a:prstGeom prst="rect">
            <a:avLst/>
          </a:prstGeom>
        </p:spPr>
      </p:pic>
      <p:sp>
        <p:nvSpPr>
          <p:cNvPr id="8" name="TextBox 7">
            <a:extLst>
              <a:ext uri="{FF2B5EF4-FFF2-40B4-BE49-F238E27FC236}">
                <a16:creationId xmlns:a16="http://schemas.microsoft.com/office/drawing/2014/main" id="{42665E17-A823-C98C-6505-AE2BAAA61283}"/>
              </a:ext>
            </a:extLst>
          </p:cNvPr>
          <p:cNvSpPr txBox="1"/>
          <p:nvPr/>
        </p:nvSpPr>
        <p:spPr>
          <a:xfrm>
            <a:off x="7969540" y="139816"/>
            <a:ext cx="4215465" cy="6592346"/>
          </a:xfrm>
          <a:prstGeom prst="rect">
            <a:avLst/>
          </a:prstGeom>
          <a:solidFill>
            <a:schemeClr val="tx1"/>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pic>
        <p:nvPicPr>
          <p:cNvPr id="11" name="Picture 10" descr="A video game console with a black background&#10;&#10;AI-generated content may be incorrect.">
            <a:extLst>
              <a:ext uri="{FF2B5EF4-FFF2-40B4-BE49-F238E27FC236}">
                <a16:creationId xmlns:a16="http://schemas.microsoft.com/office/drawing/2014/main" id="{3E3D0FE5-60CF-2940-5AC6-0678EC3F47A0}"/>
              </a:ext>
            </a:extLst>
          </p:cNvPr>
          <p:cNvPicPr>
            <a:picLocks noChangeAspect="1"/>
          </p:cNvPicPr>
          <p:nvPr/>
        </p:nvPicPr>
        <p:blipFill>
          <a:blip r:embed="rId3"/>
          <a:stretch>
            <a:fillRect/>
          </a:stretch>
        </p:blipFill>
        <p:spPr>
          <a:xfrm>
            <a:off x="-707470" y="3785183"/>
            <a:ext cx="4973272" cy="2797029"/>
          </a:xfrm>
          <a:prstGeom prst="rect">
            <a:avLst/>
          </a:prstGeom>
        </p:spPr>
      </p:pic>
      <p:sp>
        <p:nvSpPr>
          <p:cNvPr id="3" name="TextBox 2">
            <a:extLst>
              <a:ext uri="{FF2B5EF4-FFF2-40B4-BE49-F238E27FC236}">
                <a16:creationId xmlns:a16="http://schemas.microsoft.com/office/drawing/2014/main" id="{D0BC8346-3CBF-9148-BCBF-A53BA14474EB}"/>
              </a:ext>
            </a:extLst>
          </p:cNvPr>
          <p:cNvSpPr txBox="1"/>
          <p:nvPr/>
        </p:nvSpPr>
        <p:spPr>
          <a:xfrm>
            <a:off x="8179266" y="377504"/>
            <a:ext cx="3733100" cy="72943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solidFill>
                  <a:srgbClr val="FFFF00"/>
                </a:solidFill>
                <a:ea typeface="+mn-lt"/>
                <a:cs typeface="+mn-lt"/>
              </a:rPr>
              <a:t>BUILDER</a:t>
            </a:r>
            <a:endParaRPr lang="en-GB" sz="2800" b="1" dirty="0">
              <a:solidFill>
                <a:srgbClr val="FFFF00"/>
              </a:solidFill>
              <a:ea typeface="+mn-lt"/>
              <a:cs typeface="+mn-lt"/>
            </a:endParaRPr>
          </a:p>
          <a:p>
            <a:pPr marL="285750" indent="-285750">
              <a:buFont typeface="Arial"/>
              <a:buChar char="•"/>
            </a:pPr>
            <a:endParaRPr lang="en-GB" sz="2000" dirty="0">
              <a:solidFill>
                <a:schemeClr val="bg1"/>
              </a:solidFill>
              <a:ea typeface="+mn-lt"/>
              <a:cs typeface="+mn-lt"/>
            </a:endParaRPr>
          </a:p>
          <a:p>
            <a:pPr>
              <a:buFont typeface="Arial"/>
              <a:buChar char="•"/>
            </a:pPr>
            <a:r>
              <a:rPr lang="en-GB" sz="2400">
                <a:solidFill>
                  <a:schemeClr val="bg1"/>
                </a:solidFill>
                <a:ea typeface="+mn-lt"/>
                <a:cs typeface="+mn-lt"/>
              </a:rPr>
              <a:t>Gains jump boost and resistance, improving mobility and survival </a:t>
            </a:r>
            <a:endParaRPr lang="en-GB" sz="2400" dirty="0">
              <a:solidFill>
                <a:schemeClr val="bg1"/>
              </a:solidFill>
              <a:ea typeface="+mn-lt"/>
              <a:cs typeface="+mn-lt"/>
            </a:endParaRPr>
          </a:p>
          <a:p>
            <a:pPr>
              <a:buFont typeface="Arial"/>
              <a:buChar char="•"/>
            </a:pPr>
            <a:endParaRPr lang="en-GB" sz="2400" dirty="0">
              <a:solidFill>
                <a:schemeClr val="bg1"/>
              </a:solidFill>
              <a:ea typeface="+mn-lt"/>
              <a:cs typeface="+mn-lt"/>
            </a:endParaRPr>
          </a:p>
          <a:p>
            <a:pPr>
              <a:buFont typeface="Arial"/>
              <a:buChar char="•"/>
            </a:pPr>
            <a:r>
              <a:rPr lang="en-GB" sz="2400">
                <a:solidFill>
                  <a:schemeClr val="bg1"/>
                </a:solidFill>
                <a:ea typeface="+mn-lt"/>
                <a:cs typeface="+mn-lt"/>
              </a:rPr>
              <a:t>Cannot use tools, slowing to no resource gathering, relies the supply from others.</a:t>
            </a:r>
            <a:endParaRPr lang="en-GB" sz="2400" dirty="0">
              <a:solidFill>
                <a:schemeClr val="bg1"/>
              </a:solidFill>
            </a:endParaRPr>
          </a:p>
          <a:p>
            <a:pPr>
              <a:buFont typeface="Arial"/>
              <a:buChar char="•"/>
            </a:pPr>
            <a:endParaRPr lang="en-GB" sz="2400" dirty="0">
              <a:solidFill>
                <a:schemeClr val="bg1"/>
              </a:solidFill>
              <a:ea typeface="+mn-lt"/>
              <a:cs typeface="+mn-lt"/>
            </a:endParaRPr>
          </a:p>
          <a:p>
            <a:pPr>
              <a:buFont typeface="Arial"/>
              <a:buChar char="•"/>
            </a:pPr>
            <a:r>
              <a:rPr lang="en-GB" sz="2400">
                <a:solidFill>
                  <a:schemeClr val="bg1"/>
                </a:solidFill>
                <a:ea typeface="+mn-lt"/>
                <a:cs typeface="+mn-lt"/>
              </a:rPr>
              <a:t>Only role able to use </a:t>
            </a:r>
            <a:r>
              <a:rPr lang="en-GB" sz="2400" dirty="0">
                <a:solidFill>
                  <a:schemeClr val="accent1">
                    <a:lumMod val="20000"/>
                    <a:lumOff val="80000"/>
                  </a:schemeClr>
                </a:solidFill>
                <a:ea typeface="+mn-lt"/>
                <a:cs typeface="+mn-lt"/>
              </a:rPr>
              <a:t> </a:t>
            </a:r>
            <a:r>
              <a:rPr lang="en-GB" sz="2400">
                <a:solidFill>
                  <a:schemeClr val="accent1">
                    <a:lumMod val="20000"/>
                    <a:lumOff val="80000"/>
                  </a:schemeClr>
                </a:solidFill>
                <a:ea typeface="+mn-lt"/>
                <a:cs typeface="+mn-lt"/>
              </a:rPr>
              <a:t>CRAFTING-TABLES &amp; FURNACE</a:t>
            </a:r>
            <a:endParaRPr lang="en-GB" sz="2400" dirty="0">
              <a:solidFill>
                <a:schemeClr val="accent1">
                  <a:lumMod val="20000"/>
                  <a:lumOff val="80000"/>
                </a:schemeClr>
              </a:solidFill>
              <a:ea typeface="+mn-lt"/>
              <a:cs typeface="+mn-lt"/>
            </a:endParaRPr>
          </a:p>
          <a:p>
            <a:pPr>
              <a:buFont typeface="Arial"/>
              <a:buChar char="•"/>
            </a:pPr>
            <a:r>
              <a:rPr lang="en-GB" sz="2400">
                <a:solidFill>
                  <a:schemeClr val="bg1"/>
                </a:solidFill>
                <a:ea typeface="+mn-lt"/>
                <a:cs typeface="+mn-lt"/>
              </a:rPr>
              <a:t>Can place and mine all blocks, making them central to construction</a:t>
            </a:r>
            <a:endParaRPr lang="en-GB" sz="2400">
              <a:solidFill>
                <a:schemeClr val="bg1"/>
              </a:solidFill>
            </a:endParaRPr>
          </a:p>
          <a:p>
            <a:pPr>
              <a:buFont typeface="Arial"/>
              <a:buChar char="•"/>
            </a:pPr>
            <a:endParaRPr lang="en-GB" sz="2000" dirty="0">
              <a:solidFill>
                <a:schemeClr val="bg1"/>
              </a:solidFill>
              <a:ea typeface="+mn-lt"/>
              <a:cs typeface="+mn-lt"/>
            </a:endParaRPr>
          </a:p>
          <a:p>
            <a:pPr>
              <a:buFont typeface="Arial"/>
              <a:buChar char="•"/>
            </a:pPr>
            <a:endParaRPr lang="en-GB" sz="2000" dirty="0">
              <a:solidFill>
                <a:schemeClr val="bg1"/>
              </a:solidFill>
            </a:endParaRPr>
          </a:p>
          <a:p>
            <a:pPr algn="l"/>
            <a:endParaRPr lang="en-GB" sz="2000" dirty="0">
              <a:solidFill>
                <a:schemeClr val="bg1"/>
              </a:solidFill>
            </a:endParaRPr>
          </a:p>
        </p:txBody>
      </p:sp>
      <p:pic>
        <p:nvPicPr>
          <p:cNvPr id="5" name="Picture 4" descr="Crafting Table – Minecraft Wiki">
            <a:extLst>
              <a:ext uri="{FF2B5EF4-FFF2-40B4-BE49-F238E27FC236}">
                <a16:creationId xmlns:a16="http://schemas.microsoft.com/office/drawing/2014/main" id="{1D6B134E-33F0-8B4A-EDB5-B47AA68101C0}"/>
              </a:ext>
            </a:extLst>
          </p:cNvPr>
          <p:cNvPicPr>
            <a:picLocks noChangeAspect="1"/>
          </p:cNvPicPr>
          <p:nvPr/>
        </p:nvPicPr>
        <p:blipFill>
          <a:blip r:embed="rId4"/>
          <a:stretch>
            <a:fillRect/>
          </a:stretch>
        </p:blipFill>
        <p:spPr>
          <a:xfrm>
            <a:off x="353250" y="1712250"/>
            <a:ext cx="2857500" cy="2857500"/>
          </a:xfrm>
          <a:prstGeom prst="rect">
            <a:avLst/>
          </a:prstGeom>
        </p:spPr>
      </p:pic>
      <p:pic>
        <p:nvPicPr>
          <p:cNvPr id="9" name="Picture 8" descr="Pickaxe – Minecraft Wiki">
            <a:extLst>
              <a:ext uri="{FF2B5EF4-FFF2-40B4-BE49-F238E27FC236}">
                <a16:creationId xmlns:a16="http://schemas.microsoft.com/office/drawing/2014/main" id="{39639A16-E9C7-0FA6-5F9B-A373D7DA19FC}"/>
              </a:ext>
            </a:extLst>
          </p:cNvPr>
          <p:cNvPicPr>
            <a:picLocks noChangeAspect="1"/>
          </p:cNvPicPr>
          <p:nvPr/>
        </p:nvPicPr>
        <p:blipFill>
          <a:blip r:embed="rId5"/>
          <a:stretch>
            <a:fillRect/>
          </a:stretch>
        </p:blipFill>
        <p:spPr>
          <a:xfrm>
            <a:off x="-1753706" y="3227312"/>
            <a:ext cx="1271834" cy="1287853"/>
          </a:xfrm>
          <a:prstGeom prst="rect">
            <a:avLst/>
          </a:prstGeom>
        </p:spPr>
      </p:pic>
      <p:pic>
        <p:nvPicPr>
          <p:cNvPr id="13" name="Picture 12" descr="A green rectangular object with a black border&#10;&#10;AI-generated content may be incorrect.">
            <a:extLst>
              <a:ext uri="{FF2B5EF4-FFF2-40B4-BE49-F238E27FC236}">
                <a16:creationId xmlns:a16="http://schemas.microsoft.com/office/drawing/2014/main" id="{2EC3662B-4280-8F23-8BD4-897E8FAAF204}"/>
              </a:ext>
            </a:extLst>
          </p:cNvPr>
          <p:cNvPicPr>
            <a:picLocks noChangeAspect="1"/>
          </p:cNvPicPr>
          <p:nvPr/>
        </p:nvPicPr>
        <p:blipFill>
          <a:blip r:embed="rId6"/>
          <a:srcRect l="9843" t="-275" r="623" b="-1739"/>
          <a:stretch>
            <a:fillRect/>
          </a:stretch>
        </p:blipFill>
        <p:spPr>
          <a:xfrm>
            <a:off x="1110" y="2024"/>
            <a:ext cx="7999153" cy="752511"/>
          </a:xfrm>
          <a:prstGeom prst="rect">
            <a:avLst/>
          </a:prstGeom>
        </p:spPr>
      </p:pic>
    </p:spTree>
    <p:extLst>
      <p:ext uri="{BB962C8B-B14F-4D97-AF65-F5344CB8AC3E}">
        <p14:creationId xmlns:p14="http://schemas.microsoft.com/office/powerpoint/2010/main" val="4481213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10</Slides>
  <Notes>4</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479</cp:revision>
  <dcterms:created xsi:type="dcterms:W3CDTF">2026-04-01T19:44:29Z</dcterms:created>
  <dcterms:modified xsi:type="dcterms:W3CDTF">2026-04-02T11:17:54Z</dcterms:modified>
</cp:coreProperties>
</file>